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70"/>
    <p:restoredTop sz="94652"/>
  </p:normalViewPr>
  <p:slideViewPr>
    <p:cSldViewPr snapToGrid="0" snapToObjects="1">
      <p:cViewPr>
        <p:scale>
          <a:sx n="69" d="100"/>
          <a:sy n="69" d="100"/>
        </p:scale>
        <p:origin x="112"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72FE8E-2CCA-461F-9F2D-DD449A01DFB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0100233-AF7C-42A3-B3F5-B553601290DA}">
      <dgm:prSet/>
      <dgm:spPr/>
      <dgm:t>
        <a:bodyPr/>
        <a:lstStyle/>
        <a:p>
          <a:pPr>
            <a:lnSpc>
              <a:spcPct val="100000"/>
            </a:lnSpc>
          </a:pPr>
          <a:r>
            <a:rPr lang="en-US" baseline="0" dirty="0"/>
            <a:t>Determines safety planning needs (Garcia-Vergara et al., 2022; Jackson-Cherry &amp; Erford, 2018)</a:t>
          </a:r>
          <a:endParaRPr lang="en-US" dirty="0"/>
        </a:p>
      </dgm:t>
    </dgm:pt>
    <dgm:pt modelId="{262D17AC-BAC7-473F-AFD2-2BF46F9AAB9E}" type="parTrans" cxnId="{F3807459-F054-473A-BEB1-CDF18D736213}">
      <dgm:prSet/>
      <dgm:spPr/>
      <dgm:t>
        <a:bodyPr/>
        <a:lstStyle/>
        <a:p>
          <a:endParaRPr lang="en-US"/>
        </a:p>
      </dgm:t>
    </dgm:pt>
    <dgm:pt modelId="{0CA33D34-E5AE-4BBD-A3BD-99E0429DF18A}" type="sibTrans" cxnId="{F3807459-F054-473A-BEB1-CDF18D736213}">
      <dgm:prSet/>
      <dgm:spPr/>
      <dgm:t>
        <a:bodyPr/>
        <a:lstStyle/>
        <a:p>
          <a:endParaRPr lang="en-US"/>
        </a:p>
      </dgm:t>
    </dgm:pt>
    <dgm:pt modelId="{3B4D9529-80F6-430D-B6CA-6E3E660D8039}">
      <dgm:prSet/>
      <dgm:spPr/>
      <dgm:t>
        <a:bodyPr/>
        <a:lstStyle/>
        <a:p>
          <a:pPr>
            <a:lnSpc>
              <a:spcPct val="100000"/>
            </a:lnSpc>
          </a:pPr>
          <a:r>
            <a:rPr lang="en-US" baseline="0" dirty="0"/>
            <a:t>Guides referral to trauma-focused therapies (Goncalves et al., 2024)</a:t>
          </a:r>
          <a:endParaRPr lang="en-US" dirty="0"/>
        </a:p>
      </dgm:t>
    </dgm:pt>
    <dgm:pt modelId="{686A9922-86CB-47B1-B2E8-31B00E4059CD}" type="parTrans" cxnId="{1C02C361-BE7C-4227-8A88-F73C6B5524A6}">
      <dgm:prSet/>
      <dgm:spPr/>
      <dgm:t>
        <a:bodyPr/>
        <a:lstStyle/>
        <a:p>
          <a:endParaRPr lang="en-US"/>
        </a:p>
      </dgm:t>
    </dgm:pt>
    <dgm:pt modelId="{5B80C244-5A4D-4707-822A-F3FBF0216DBC}" type="sibTrans" cxnId="{1C02C361-BE7C-4227-8A88-F73C6B5524A6}">
      <dgm:prSet/>
      <dgm:spPr/>
      <dgm:t>
        <a:bodyPr/>
        <a:lstStyle/>
        <a:p>
          <a:endParaRPr lang="en-US"/>
        </a:p>
      </dgm:t>
    </dgm:pt>
    <dgm:pt modelId="{D2E73B95-1A82-4A22-A313-5BA400287897}">
      <dgm:prSet/>
      <dgm:spPr/>
      <dgm:t>
        <a:bodyPr/>
        <a:lstStyle/>
        <a:p>
          <a:pPr>
            <a:lnSpc>
              <a:spcPct val="100000"/>
            </a:lnSpc>
          </a:pPr>
          <a:r>
            <a:rPr lang="en-US" baseline="0" dirty="0"/>
            <a:t>Tracks progress and treatment outcomes (Kulkarni, 2018)</a:t>
          </a:r>
          <a:endParaRPr lang="en-US" dirty="0"/>
        </a:p>
      </dgm:t>
    </dgm:pt>
    <dgm:pt modelId="{9C58D252-DCD4-4104-9B8E-6196BD6828D6}" type="parTrans" cxnId="{9841543F-ED3D-410E-B18B-4BD9AB0C9345}">
      <dgm:prSet/>
      <dgm:spPr/>
      <dgm:t>
        <a:bodyPr/>
        <a:lstStyle/>
        <a:p>
          <a:endParaRPr lang="en-US"/>
        </a:p>
      </dgm:t>
    </dgm:pt>
    <dgm:pt modelId="{F231DB51-48CF-49BA-AB40-0D73315AEB9F}" type="sibTrans" cxnId="{9841543F-ED3D-410E-B18B-4BD9AB0C9345}">
      <dgm:prSet/>
      <dgm:spPr/>
      <dgm:t>
        <a:bodyPr/>
        <a:lstStyle/>
        <a:p>
          <a:endParaRPr lang="en-US"/>
        </a:p>
      </dgm:t>
    </dgm:pt>
    <dgm:pt modelId="{6A3F32FB-3CCB-493F-91F2-F807D46AE36D}">
      <dgm:prSet/>
      <dgm:spPr/>
      <dgm:t>
        <a:bodyPr/>
        <a:lstStyle/>
        <a:p>
          <a:pPr>
            <a:lnSpc>
              <a:spcPct val="100000"/>
            </a:lnSpc>
          </a:pPr>
          <a:r>
            <a:rPr lang="en-US" baseline="0" dirty="0"/>
            <a:t>Supports advocacy in legal and community settings</a:t>
          </a:r>
          <a:endParaRPr lang="en-US" dirty="0"/>
        </a:p>
      </dgm:t>
    </dgm:pt>
    <dgm:pt modelId="{31CD1BB5-EEB8-4537-82C5-82E566D67BED}" type="parTrans" cxnId="{CD99F9C5-A19E-4709-ADF3-6898E32CEF3A}">
      <dgm:prSet/>
      <dgm:spPr/>
      <dgm:t>
        <a:bodyPr/>
        <a:lstStyle/>
        <a:p>
          <a:endParaRPr lang="en-US"/>
        </a:p>
      </dgm:t>
    </dgm:pt>
    <dgm:pt modelId="{D21B8D9E-7AFB-4A96-A7F6-1CBA619F79E1}" type="sibTrans" cxnId="{CD99F9C5-A19E-4709-ADF3-6898E32CEF3A}">
      <dgm:prSet/>
      <dgm:spPr/>
      <dgm:t>
        <a:bodyPr/>
        <a:lstStyle/>
        <a:p>
          <a:endParaRPr lang="en-US"/>
        </a:p>
      </dgm:t>
    </dgm:pt>
    <dgm:pt modelId="{04AF14FE-285B-4027-8E1F-8C70917F7206}" type="pres">
      <dgm:prSet presAssocID="{6F72FE8E-2CCA-461F-9F2D-DD449A01DFB6}" presName="root" presStyleCnt="0">
        <dgm:presLayoutVars>
          <dgm:dir/>
          <dgm:resizeHandles val="exact"/>
        </dgm:presLayoutVars>
      </dgm:prSet>
      <dgm:spPr/>
    </dgm:pt>
    <dgm:pt modelId="{8EDBBCBB-5105-416B-A138-F55CF446B922}" type="pres">
      <dgm:prSet presAssocID="{A0100233-AF7C-42A3-B3F5-B553601290DA}" presName="compNode" presStyleCnt="0"/>
      <dgm:spPr/>
    </dgm:pt>
    <dgm:pt modelId="{53EE2618-2E66-4DED-948B-1384DF4DAB2E}" type="pres">
      <dgm:prSet presAssocID="{A0100233-AF7C-42A3-B3F5-B553601290DA}" presName="bgRect" presStyleLbl="bgShp" presStyleIdx="0" presStyleCnt="4"/>
      <dgm:spPr/>
    </dgm:pt>
    <dgm:pt modelId="{3729F91C-2D70-43A8-B659-B49EF3A0E9AF}" type="pres">
      <dgm:prSet presAssocID="{A0100233-AF7C-42A3-B3F5-B553601290D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Warning"/>
        </a:ext>
      </dgm:extLst>
    </dgm:pt>
    <dgm:pt modelId="{86C8600A-9312-4888-AB10-9AC06916D47D}" type="pres">
      <dgm:prSet presAssocID="{A0100233-AF7C-42A3-B3F5-B553601290DA}" presName="spaceRect" presStyleCnt="0"/>
      <dgm:spPr/>
    </dgm:pt>
    <dgm:pt modelId="{A964233B-C20A-4F4E-AAD4-59BF4365F60F}" type="pres">
      <dgm:prSet presAssocID="{A0100233-AF7C-42A3-B3F5-B553601290DA}" presName="parTx" presStyleLbl="revTx" presStyleIdx="0" presStyleCnt="4">
        <dgm:presLayoutVars>
          <dgm:chMax val="0"/>
          <dgm:chPref val="0"/>
        </dgm:presLayoutVars>
      </dgm:prSet>
      <dgm:spPr/>
    </dgm:pt>
    <dgm:pt modelId="{400B67F6-B48D-49D2-A45B-53DF9FD555A8}" type="pres">
      <dgm:prSet presAssocID="{0CA33D34-E5AE-4BBD-A3BD-99E0429DF18A}" presName="sibTrans" presStyleCnt="0"/>
      <dgm:spPr/>
    </dgm:pt>
    <dgm:pt modelId="{67ABB122-7DF9-4276-8661-C83C4D7EAEAF}" type="pres">
      <dgm:prSet presAssocID="{3B4D9529-80F6-430D-B6CA-6E3E660D8039}" presName="compNode" presStyleCnt="0"/>
      <dgm:spPr/>
    </dgm:pt>
    <dgm:pt modelId="{1F5DF72C-EB24-4B29-A954-B04906B4C90C}" type="pres">
      <dgm:prSet presAssocID="{3B4D9529-80F6-430D-B6CA-6E3E660D8039}" presName="bgRect" presStyleLbl="bgShp" presStyleIdx="1" presStyleCnt="4"/>
      <dgm:spPr/>
    </dgm:pt>
    <dgm:pt modelId="{F6671515-F8FC-42AB-902C-5522E816CB75}" type="pres">
      <dgm:prSet presAssocID="{3B4D9529-80F6-430D-B6CA-6E3E660D80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dicine"/>
        </a:ext>
      </dgm:extLst>
    </dgm:pt>
    <dgm:pt modelId="{00C2935A-1879-4A18-8BC7-4447A5FA2EE0}" type="pres">
      <dgm:prSet presAssocID="{3B4D9529-80F6-430D-B6CA-6E3E660D8039}" presName="spaceRect" presStyleCnt="0"/>
      <dgm:spPr/>
    </dgm:pt>
    <dgm:pt modelId="{2EAB6014-2A5F-4252-AC21-8B0BCF351EAC}" type="pres">
      <dgm:prSet presAssocID="{3B4D9529-80F6-430D-B6CA-6E3E660D8039}" presName="parTx" presStyleLbl="revTx" presStyleIdx="1" presStyleCnt="4">
        <dgm:presLayoutVars>
          <dgm:chMax val="0"/>
          <dgm:chPref val="0"/>
        </dgm:presLayoutVars>
      </dgm:prSet>
      <dgm:spPr/>
    </dgm:pt>
    <dgm:pt modelId="{80AFDDF1-8210-43EB-93AF-3CA5CA032932}" type="pres">
      <dgm:prSet presAssocID="{5B80C244-5A4D-4707-822A-F3FBF0216DBC}" presName="sibTrans" presStyleCnt="0"/>
      <dgm:spPr/>
    </dgm:pt>
    <dgm:pt modelId="{E4035D0E-725C-4DE1-9DB2-D777DC25365C}" type="pres">
      <dgm:prSet presAssocID="{D2E73B95-1A82-4A22-A313-5BA400287897}" presName="compNode" presStyleCnt="0"/>
      <dgm:spPr/>
    </dgm:pt>
    <dgm:pt modelId="{894B57D7-0248-46B2-86E4-E4F9C876D636}" type="pres">
      <dgm:prSet presAssocID="{D2E73B95-1A82-4A22-A313-5BA400287897}" presName="bgRect" presStyleLbl="bgShp" presStyleIdx="2" presStyleCnt="4"/>
      <dgm:spPr/>
    </dgm:pt>
    <dgm:pt modelId="{BC2A9D03-DCD2-429D-BEA5-A28EEE28AAA7}" type="pres">
      <dgm:prSet presAssocID="{D2E73B95-1A82-4A22-A313-5BA40028789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A684E4EA-D246-40A3-AAC4-2C4DE7C3BF02}" type="pres">
      <dgm:prSet presAssocID="{D2E73B95-1A82-4A22-A313-5BA400287897}" presName="spaceRect" presStyleCnt="0"/>
      <dgm:spPr/>
    </dgm:pt>
    <dgm:pt modelId="{B873DD22-56E6-4DA9-8209-81FD6F054E08}" type="pres">
      <dgm:prSet presAssocID="{D2E73B95-1A82-4A22-A313-5BA400287897}" presName="parTx" presStyleLbl="revTx" presStyleIdx="2" presStyleCnt="4">
        <dgm:presLayoutVars>
          <dgm:chMax val="0"/>
          <dgm:chPref val="0"/>
        </dgm:presLayoutVars>
      </dgm:prSet>
      <dgm:spPr/>
    </dgm:pt>
    <dgm:pt modelId="{0A10521C-267F-4CA0-A8C4-5B7CE39F21F2}" type="pres">
      <dgm:prSet presAssocID="{F231DB51-48CF-49BA-AB40-0D73315AEB9F}" presName="sibTrans" presStyleCnt="0"/>
      <dgm:spPr/>
    </dgm:pt>
    <dgm:pt modelId="{A5D3E9DF-ADCA-4ADA-BC47-159145FAB2B6}" type="pres">
      <dgm:prSet presAssocID="{6A3F32FB-3CCB-493F-91F2-F807D46AE36D}" presName="compNode" presStyleCnt="0"/>
      <dgm:spPr/>
    </dgm:pt>
    <dgm:pt modelId="{EFD5BB63-4C96-44F0-9516-E785CBF61D83}" type="pres">
      <dgm:prSet presAssocID="{6A3F32FB-3CCB-493F-91F2-F807D46AE36D}" presName="bgRect" presStyleLbl="bgShp" presStyleIdx="3" presStyleCnt="4"/>
      <dgm:spPr/>
    </dgm:pt>
    <dgm:pt modelId="{348FB718-E223-4F20-8D40-E13A749B75B8}" type="pres">
      <dgm:prSet presAssocID="{6A3F32FB-3CCB-493F-91F2-F807D46AE36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Scales of Justice"/>
        </a:ext>
      </dgm:extLst>
    </dgm:pt>
    <dgm:pt modelId="{0D6C1940-ED3D-41B1-97E2-59F81DBE0DF6}" type="pres">
      <dgm:prSet presAssocID="{6A3F32FB-3CCB-493F-91F2-F807D46AE36D}" presName="spaceRect" presStyleCnt="0"/>
      <dgm:spPr/>
    </dgm:pt>
    <dgm:pt modelId="{A123CDF3-E10F-4473-AF54-6DD15A8D4375}" type="pres">
      <dgm:prSet presAssocID="{6A3F32FB-3CCB-493F-91F2-F807D46AE36D}" presName="parTx" presStyleLbl="revTx" presStyleIdx="3" presStyleCnt="4">
        <dgm:presLayoutVars>
          <dgm:chMax val="0"/>
          <dgm:chPref val="0"/>
        </dgm:presLayoutVars>
      </dgm:prSet>
      <dgm:spPr/>
    </dgm:pt>
  </dgm:ptLst>
  <dgm:cxnLst>
    <dgm:cxn modelId="{9841543F-ED3D-410E-B18B-4BD9AB0C9345}" srcId="{6F72FE8E-2CCA-461F-9F2D-DD449A01DFB6}" destId="{D2E73B95-1A82-4A22-A313-5BA400287897}" srcOrd="2" destOrd="0" parTransId="{9C58D252-DCD4-4104-9B8E-6196BD6828D6}" sibTransId="{F231DB51-48CF-49BA-AB40-0D73315AEB9F}"/>
    <dgm:cxn modelId="{B1DE8F42-59D8-4881-8377-B618AFBA3212}" type="presOf" srcId="{6A3F32FB-3CCB-493F-91F2-F807D46AE36D}" destId="{A123CDF3-E10F-4473-AF54-6DD15A8D4375}" srcOrd="0" destOrd="0" presId="urn:microsoft.com/office/officeart/2018/2/layout/IconVerticalSolidList"/>
    <dgm:cxn modelId="{39058F52-9BA0-43D2-B09A-341C15EB8554}" type="presOf" srcId="{D2E73B95-1A82-4A22-A313-5BA400287897}" destId="{B873DD22-56E6-4DA9-8209-81FD6F054E08}" srcOrd="0" destOrd="0" presId="urn:microsoft.com/office/officeart/2018/2/layout/IconVerticalSolidList"/>
    <dgm:cxn modelId="{F3807459-F054-473A-BEB1-CDF18D736213}" srcId="{6F72FE8E-2CCA-461F-9F2D-DD449A01DFB6}" destId="{A0100233-AF7C-42A3-B3F5-B553601290DA}" srcOrd="0" destOrd="0" parTransId="{262D17AC-BAC7-473F-AFD2-2BF46F9AAB9E}" sibTransId="{0CA33D34-E5AE-4BBD-A3BD-99E0429DF18A}"/>
    <dgm:cxn modelId="{1C02C361-BE7C-4227-8A88-F73C6B5524A6}" srcId="{6F72FE8E-2CCA-461F-9F2D-DD449A01DFB6}" destId="{3B4D9529-80F6-430D-B6CA-6E3E660D8039}" srcOrd="1" destOrd="0" parTransId="{686A9922-86CB-47B1-B2E8-31B00E4059CD}" sibTransId="{5B80C244-5A4D-4707-822A-F3FBF0216DBC}"/>
    <dgm:cxn modelId="{C2F29D82-1893-4F46-B607-4165859A4972}" type="presOf" srcId="{3B4D9529-80F6-430D-B6CA-6E3E660D8039}" destId="{2EAB6014-2A5F-4252-AC21-8B0BCF351EAC}" srcOrd="0" destOrd="0" presId="urn:microsoft.com/office/officeart/2018/2/layout/IconVerticalSolidList"/>
    <dgm:cxn modelId="{DEA57193-A360-4ACB-8A3B-F6E15B070FB8}" type="presOf" srcId="{A0100233-AF7C-42A3-B3F5-B553601290DA}" destId="{A964233B-C20A-4F4E-AAD4-59BF4365F60F}" srcOrd="0" destOrd="0" presId="urn:microsoft.com/office/officeart/2018/2/layout/IconVerticalSolidList"/>
    <dgm:cxn modelId="{9DC915B1-5487-482F-A35F-7C90349F4C3A}" type="presOf" srcId="{6F72FE8E-2CCA-461F-9F2D-DD449A01DFB6}" destId="{04AF14FE-285B-4027-8E1F-8C70917F7206}" srcOrd="0" destOrd="0" presId="urn:microsoft.com/office/officeart/2018/2/layout/IconVerticalSolidList"/>
    <dgm:cxn modelId="{CD99F9C5-A19E-4709-ADF3-6898E32CEF3A}" srcId="{6F72FE8E-2CCA-461F-9F2D-DD449A01DFB6}" destId="{6A3F32FB-3CCB-493F-91F2-F807D46AE36D}" srcOrd="3" destOrd="0" parTransId="{31CD1BB5-EEB8-4537-82C5-82E566D67BED}" sibTransId="{D21B8D9E-7AFB-4A96-A7F6-1CBA619F79E1}"/>
    <dgm:cxn modelId="{B41F0AA1-F24E-4006-89EF-598033621FB5}" type="presParOf" srcId="{04AF14FE-285B-4027-8E1F-8C70917F7206}" destId="{8EDBBCBB-5105-416B-A138-F55CF446B922}" srcOrd="0" destOrd="0" presId="urn:microsoft.com/office/officeart/2018/2/layout/IconVerticalSolidList"/>
    <dgm:cxn modelId="{390FF69F-E8C5-45F3-B418-EB811E2EF8E7}" type="presParOf" srcId="{8EDBBCBB-5105-416B-A138-F55CF446B922}" destId="{53EE2618-2E66-4DED-948B-1384DF4DAB2E}" srcOrd="0" destOrd="0" presId="urn:microsoft.com/office/officeart/2018/2/layout/IconVerticalSolidList"/>
    <dgm:cxn modelId="{FC369EF2-BB32-4CB7-8262-3C6D03B83A88}" type="presParOf" srcId="{8EDBBCBB-5105-416B-A138-F55CF446B922}" destId="{3729F91C-2D70-43A8-B659-B49EF3A0E9AF}" srcOrd="1" destOrd="0" presId="urn:microsoft.com/office/officeart/2018/2/layout/IconVerticalSolidList"/>
    <dgm:cxn modelId="{6D63AE24-F1B6-4C9D-88AD-8E7040F177B4}" type="presParOf" srcId="{8EDBBCBB-5105-416B-A138-F55CF446B922}" destId="{86C8600A-9312-4888-AB10-9AC06916D47D}" srcOrd="2" destOrd="0" presId="urn:microsoft.com/office/officeart/2018/2/layout/IconVerticalSolidList"/>
    <dgm:cxn modelId="{A71A0946-37F1-4DF1-B704-1A18AE4A9AF0}" type="presParOf" srcId="{8EDBBCBB-5105-416B-A138-F55CF446B922}" destId="{A964233B-C20A-4F4E-AAD4-59BF4365F60F}" srcOrd="3" destOrd="0" presId="urn:microsoft.com/office/officeart/2018/2/layout/IconVerticalSolidList"/>
    <dgm:cxn modelId="{3AC4F0B9-5F6F-45C3-99DF-CEFF66DCD55C}" type="presParOf" srcId="{04AF14FE-285B-4027-8E1F-8C70917F7206}" destId="{400B67F6-B48D-49D2-A45B-53DF9FD555A8}" srcOrd="1" destOrd="0" presId="urn:microsoft.com/office/officeart/2018/2/layout/IconVerticalSolidList"/>
    <dgm:cxn modelId="{629D7423-8EC7-4011-BDB2-56764A56BD36}" type="presParOf" srcId="{04AF14FE-285B-4027-8E1F-8C70917F7206}" destId="{67ABB122-7DF9-4276-8661-C83C4D7EAEAF}" srcOrd="2" destOrd="0" presId="urn:microsoft.com/office/officeart/2018/2/layout/IconVerticalSolidList"/>
    <dgm:cxn modelId="{39386B5E-F4CC-4957-A5DB-5A140E59E712}" type="presParOf" srcId="{67ABB122-7DF9-4276-8661-C83C4D7EAEAF}" destId="{1F5DF72C-EB24-4B29-A954-B04906B4C90C}" srcOrd="0" destOrd="0" presId="urn:microsoft.com/office/officeart/2018/2/layout/IconVerticalSolidList"/>
    <dgm:cxn modelId="{143AC3C9-E174-423F-90D6-A735DCF8874F}" type="presParOf" srcId="{67ABB122-7DF9-4276-8661-C83C4D7EAEAF}" destId="{F6671515-F8FC-42AB-902C-5522E816CB75}" srcOrd="1" destOrd="0" presId="urn:microsoft.com/office/officeart/2018/2/layout/IconVerticalSolidList"/>
    <dgm:cxn modelId="{D5A1C023-E697-45AC-A86C-833866BB937C}" type="presParOf" srcId="{67ABB122-7DF9-4276-8661-C83C4D7EAEAF}" destId="{00C2935A-1879-4A18-8BC7-4447A5FA2EE0}" srcOrd="2" destOrd="0" presId="urn:microsoft.com/office/officeart/2018/2/layout/IconVerticalSolidList"/>
    <dgm:cxn modelId="{EA428744-6B10-471E-A111-7FF425995637}" type="presParOf" srcId="{67ABB122-7DF9-4276-8661-C83C4D7EAEAF}" destId="{2EAB6014-2A5F-4252-AC21-8B0BCF351EAC}" srcOrd="3" destOrd="0" presId="urn:microsoft.com/office/officeart/2018/2/layout/IconVerticalSolidList"/>
    <dgm:cxn modelId="{2B0A33C4-7E88-405B-AC0A-7CD03DD1BBBF}" type="presParOf" srcId="{04AF14FE-285B-4027-8E1F-8C70917F7206}" destId="{80AFDDF1-8210-43EB-93AF-3CA5CA032932}" srcOrd="3" destOrd="0" presId="urn:microsoft.com/office/officeart/2018/2/layout/IconVerticalSolidList"/>
    <dgm:cxn modelId="{CE43A18F-A440-4274-9406-6DBF0C5FED8D}" type="presParOf" srcId="{04AF14FE-285B-4027-8E1F-8C70917F7206}" destId="{E4035D0E-725C-4DE1-9DB2-D777DC25365C}" srcOrd="4" destOrd="0" presId="urn:microsoft.com/office/officeart/2018/2/layout/IconVerticalSolidList"/>
    <dgm:cxn modelId="{8B86426C-E8C2-45D6-8572-AAB80ED9AEC1}" type="presParOf" srcId="{E4035D0E-725C-4DE1-9DB2-D777DC25365C}" destId="{894B57D7-0248-46B2-86E4-E4F9C876D636}" srcOrd="0" destOrd="0" presId="urn:microsoft.com/office/officeart/2018/2/layout/IconVerticalSolidList"/>
    <dgm:cxn modelId="{98AA96F7-E192-42FB-B664-822DA8FD5962}" type="presParOf" srcId="{E4035D0E-725C-4DE1-9DB2-D777DC25365C}" destId="{BC2A9D03-DCD2-429D-BEA5-A28EEE28AAA7}" srcOrd="1" destOrd="0" presId="urn:microsoft.com/office/officeart/2018/2/layout/IconVerticalSolidList"/>
    <dgm:cxn modelId="{7C41F742-5242-40DD-915C-C60B24E4327D}" type="presParOf" srcId="{E4035D0E-725C-4DE1-9DB2-D777DC25365C}" destId="{A684E4EA-D246-40A3-AAC4-2C4DE7C3BF02}" srcOrd="2" destOrd="0" presId="urn:microsoft.com/office/officeart/2018/2/layout/IconVerticalSolidList"/>
    <dgm:cxn modelId="{F70B76C6-6503-4B28-9209-07936567F839}" type="presParOf" srcId="{E4035D0E-725C-4DE1-9DB2-D777DC25365C}" destId="{B873DD22-56E6-4DA9-8209-81FD6F054E08}" srcOrd="3" destOrd="0" presId="urn:microsoft.com/office/officeart/2018/2/layout/IconVerticalSolidList"/>
    <dgm:cxn modelId="{8D82FC29-A076-4890-A70C-E0623ED4D39F}" type="presParOf" srcId="{04AF14FE-285B-4027-8E1F-8C70917F7206}" destId="{0A10521C-267F-4CA0-A8C4-5B7CE39F21F2}" srcOrd="5" destOrd="0" presId="urn:microsoft.com/office/officeart/2018/2/layout/IconVerticalSolidList"/>
    <dgm:cxn modelId="{C6C752C5-6746-4010-8F40-8A394881F64A}" type="presParOf" srcId="{04AF14FE-285B-4027-8E1F-8C70917F7206}" destId="{A5D3E9DF-ADCA-4ADA-BC47-159145FAB2B6}" srcOrd="6" destOrd="0" presId="urn:microsoft.com/office/officeart/2018/2/layout/IconVerticalSolidList"/>
    <dgm:cxn modelId="{D2B58560-54D8-4DE9-8C30-81D126D1FAF4}" type="presParOf" srcId="{A5D3E9DF-ADCA-4ADA-BC47-159145FAB2B6}" destId="{EFD5BB63-4C96-44F0-9516-E785CBF61D83}" srcOrd="0" destOrd="0" presId="urn:microsoft.com/office/officeart/2018/2/layout/IconVerticalSolidList"/>
    <dgm:cxn modelId="{E77C392F-10A2-49A1-A6EB-15DC175684E1}" type="presParOf" srcId="{A5D3E9DF-ADCA-4ADA-BC47-159145FAB2B6}" destId="{348FB718-E223-4F20-8D40-E13A749B75B8}" srcOrd="1" destOrd="0" presId="urn:microsoft.com/office/officeart/2018/2/layout/IconVerticalSolidList"/>
    <dgm:cxn modelId="{C399CD00-37A3-437B-9AB8-90D513DB5D76}" type="presParOf" srcId="{A5D3E9DF-ADCA-4ADA-BC47-159145FAB2B6}" destId="{0D6C1940-ED3D-41B1-97E2-59F81DBE0DF6}" srcOrd="2" destOrd="0" presId="urn:microsoft.com/office/officeart/2018/2/layout/IconVerticalSolidList"/>
    <dgm:cxn modelId="{91FD7CF8-E976-4018-BB9D-F23DFD808DE7}" type="presParOf" srcId="{A5D3E9DF-ADCA-4ADA-BC47-159145FAB2B6}" destId="{A123CDF3-E10F-4473-AF54-6DD15A8D437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552A94-6932-4ED4-8E52-3C544B24664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E2B2FBDC-5B3A-404D-B091-ACE72A05D844}">
      <dgm:prSet custT="1"/>
      <dgm:spPr/>
      <dgm:t>
        <a:bodyPr/>
        <a:lstStyle/>
        <a:p>
          <a:r>
            <a:rPr lang="en-US" sz="1600" baseline="0" dirty="0"/>
            <a:t>Some lack cultural sensitivity (Purbarrar et al., 2023)</a:t>
          </a:r>
          <a:endParaRPr lang="en-US" sz="1600" dirty="0"/>
        </a:p>
      </dgm:t>
    </dgm:pt>
    <dgm:pt modelId="{3C7AC781-1BF4-4B1B-8163-1DF20CE22197}" type="parTrans" cxnId="{9377FF15-681B-4671-BCA8-40080C3635E7}">
      <dgm:prSet/>
      <dgm:spPr/>
      <dgm:t>
        <a:bodyPr/>
        <a:lstStyle/>
        <a:p>
          <a:endParaRPr lang="en-US"/>
        </a:p>
      </dgm:t>
    </dgm:pt>
    <dgm:pt modelId="{BB3956D5-8EB6-41BB-B7BD-90BE3161E4FC}" type="sibTrans" cxnId="{9377FF15-681B-4671-BCA8-40080C3635E7}">
      <dgm:prSet/>
      <dgm:spPr/>
      <dgm:t>
        <a:bodyPr/>
        <a:lstStyle/>
        <a:p>
          <a:endParaRPr lang="en-US"/>
        </a:p>
      </dgm:t>
    </dgm:pt>
    <dgm:pt modelId="{0CACC36A-98B8-4A75-AA2E-2706279B2836}">
      <dgm:prSet custT="1"/>
      <dgm:spPr/>
      <dgm:t>
        <a:bodyPr/>
        <a:lstStyle/>
        <a:p>
          <a:r>
            <a:rPr lang="en-US" sz="1600" baseline="0" dirty="0"/>
            <a:t>Over-reliance on self-reporting may cause underreporting</a:t>
          </a:r>
          <a:endParaRPr lang="en-US" sz="1600" dirty="0"/>
        </a:p>
      </dgm:t>
    </dgm:pt>
    <dgm:pt modelId="{2266413F-D0CF-471D-809E-5C7D35F35590}" type="parTrans" cxnId="{7933B374-DE8A-4DD5-B87F-C28F0B30E763}">
      <dgm:prSet/>
      <dgm:spPr/>
      <dgm:t>
        <a:bodyPr/>
        <a:lstStyle/>
        <a:p>
          <a:endParaRPr lang="en-US"/>
        </a:p>
      </dgm:t>
    </dgm:pt>
    <dgm:pt modelId="{EB68AA4B-0ACC-4F88-BFE4-2B7431FCD2C2}" type="sibTrans" cxnId="{7933B374-DE8A-4DD5-B87F-C28F0B30E763}">
      <dgm:prSet/>
      <dgm:spPr/>
      <dgm:t>
        <a:bodyPr/>
        <a:lstStyle/>
        <a:p>
          <a:endParaRPr lang="en-US"/>
        </a:p>
      </dgm:t>
    </dgm:pt>
    <dgm:pt modelId="{9EF72963-82E4-4A6C-84DC-DAB844B25361}">
      <dgm:prSet custT="1"/>
      <dgm:spPr/>
      <dgm:t>
        <a:bodyPr/>
        <a:lstStyle/>
        <a:p>
          <a:r>
            <a:rPr lang="en-US" sz="1600" baseline="0" dirty="0"/>
            <a:t>Limited integration of technology (Morr &amp; Layal, 2022)</a:t>
          </a:r>
          <a:endParaRPr lang="en-US" sz="1600" dirty="0"/>
        </a:p>
      </dgm:t>
    </dgm:pt>
    <dgm:pt modelId="{5426154F-C6F5-4611-A235-E182B10653AF}" type="parTrans" cxnId="{1B3A794D-0186-4A7E-A507-3F5EEDBF8C69}">
      <dgm:prSet/>
      <dgm:spPr/>
      <dgm:t>
        <a:bodyPr/>
        <a:lstStyle/>
        <a:p>
          <a:endParaRPr lang="en-US"/>
        </a:p>
      </dgm:t>
    </dgm:pt>
    <dgm:pt modelId="{7A243CB0-4B0E-4A23-8B67-B1E0654655DA}" type="sibTrans" cxnId="{1B3A794D-0186-4A7E-A507-3F5EEDBF8C69}">
      <dgm:prSet/>
      <dgm:spPr/>
      <dgm:t>
        <a:bodyPr/>
        <a:lstStyle/>
        <a:p>
          <a:endParaRPr lang="en-US"/>
        </a:p>
      </dgm:t>
    </dgm:pt>
    <dgm:pt modelId="{7B725C76-0DDB-48B5-835D-C48F337788CA}">
      <dgm:prSet custT="1"/>
      <dgm:spPr/>
      <dgm:t>
        <a:bodyPr/>
        <a:lstStyle/>
        <a:p>
          <a:r>
            <a:rPr lang="en-US" sz="1600" baseline="0" dirty="0"/>
            <a:t>Not all assessments consider children exposed to domestic violence (Jackson-Cherry &amp; Erford, 2018)</a:t>
          </a:r>
          <a:endParaRPr lang="en-US" sz="1600" dirty="0"/>
        </a:p>
      </dgm:t>
    </dgm:pt>
    <dgm:pt modelId="{A528813B-20E2-4F32-A7A0-7D26864AE630}" type="parTrans" cxnId="{187FAAF6-1D60-4C5F-B68D-DBF03EABC892}">
      <dgm:prSet/>
      <dgm:spPr/>
      <dgm:t>
        <a:bodyPr/>
        <a:lstStyle/>
        <a:p>
          <a:endParaRPr lang="en-US"/>
        </a:p>
      </dgm:t>
    </dgm:pt>
    <dgm:pt modelId="{F5BF74A1-E833-441B-8055-9DEDC4E5479A}" type="sibTrans" cxnId="{187FAAF6-1D60-4C5F-B68D-DBF03EABC892}">
      <dgm:prSet/>
      <dgm:spPr/>
      <dgm:t>
        <a:bodyPr/>
        <a:lstStyle/>
        <a:p>
          <a:endParaRPr lang="en-US"/>
        </a:p>
      </dgm:t>
    </dgm:pt>
    <dgm:pt modelId="{C5513150-0653-0443-B8DE-F7B9E8B8E20F}" type="pres">
      <dgm:prSet presAssocID="{C9552A94-6932-4ED4-8E52-3C544B246647}" presName="hierChild1" presStyleCnt="0">
        <dgm:presLayoutVars>
          <dgm:chPref val="1"/>
          <dgm:dir/>
          <dgm:animOne val="branch"/>
          <dgm:animLvl val="lvl"/>
          <dgm:resizeHandles/>
        </dgm:presLayoutVars>
      </dgm:prSet>
      <dgm:spPr/>
    </dgm:pt>
    <dgm:pt modelId="{BA0FBB49-25B5-7F48-AD80-723FC8DB5750}" type="pres">
      <dgm:prSet presAssocID="{E2B2FBDC-5B3A-404D-B091-ACE72A05D844}" presName="hierRoot1" presStyleCnt="0"/>
      <dgm:spPr/>
    </dgm:pt>
    <dgm:pt modelId="{DF1260A5-C745-924A-9416-62968A8B2232}" type="pres">
      <dgm:prSet presAssocID="{E2B2FBDC-5B3A-404D-B091-ACE72A05D844}" presName="composite" presStyleCnt="0"/>
      <dgm:spPr/>
    </dgm:pt>
    <dgm:pt modelId="{90913838-9CAB-8A48-B6EC-D2362B030748}" type="pres">
      <dgm:prSet presAssocID="{E2B2FBDC-5B3A-404D-B091-ACE72A05D844}" presName="background" presStyleLbl="node0" presStyleIdx="0" presStyleCnt="4"/>
      <dgm:spPr/>
    </dgm:pt>
    <dgm:pt modelId="{B71910A6-543A-844D-B584-8E7A8A46D48D}" type="pres">
      <dgm:prSet presAssocID="{E2B2FBDC-5B3A-404D-B091-ACE72A05D844}" presName="text" presStyleLbl="fgAcc0" presStyleIdx="0" presStyleCnt="4">
        <dgm:presLayoutVars>
          <dgm:chPref val="3"/>
        </dgm:presLayoutVars>
      </dgm:prSet>
      <dgm:spPr/>
    </dgm:pt>
    <dgm:pt modelId="{10463C4C-AB73-7843-8AFC-14BBFDCBC969}" type="pres">
      <dgm:prSet presAssocID="{E2B2FBDC-5B3A-404D-B091-ACE72A05D844}" presName="hierChild2" presStyleCnt="0"/>
      <dgm:spPr/>
    </dgm:pt>
    <dgm:pt modelId="{D36C8718-D129-F440-BF4D-FF0646A8B993}" type="pres">
      <dgm:prSet presAssocID="{0CACC36A-98B8-4A75-AA2E-2706279B2836}" presName="hierRoot1" presStyleCnt="0"/>
      <dgm:spPr/>
    </dgm:pt>
    <dgm:pt modelId="{0C495E7B-1939-C946-B563-F340BE8BB142}" type="pres">
      <dgm:prSet presAssocID="{0CACC36A-98B8-4A75-AA2E-2706279B2836}" presName="composite" presStyleCnt="0"/>
      <dgm:spPr/>
    </dgm:pt>
    <dgm:pt modelId="{A9B0BF48-0142-1747-8DB6-0DE6A040BF2C}" type="pres">
      <dgm:prSet presAssocID="{0CACC36A-98B8-4A75-AA2E-2706279B2836}" presName="background" presStyleLbl="node0" presStyleIdx="1" presStyleCnt="4"/>
      <dgm:spPr/>
    </dgm:pt>
    <dgm:pt modelId="{01E90B03-83F7-384F-8F53-181074FACB88}" type="pres">
      <dgm:prSet presAssocID="{0CACC36A-98B8-4A75-AA2E-2706279B2836}" presName="text" presStyleLbl="fgAcc0" presStyleIdx="1" presStyleCnt="4">
        <dgm:presLayoutVars>
          <dgm:chPref val="3"/>
        </dgm:presLayoutVars>
      </dgm:prSet>
      <dgm:spPr/>
    </dgm:pt>
    <dgm:pt modelId="{62293F0E-9B41-7C49-A0E9-92C41F564C4D}" type="pres">
      <dgm:prSet presAssocID="{0CACC36A-98B8-4A75-AA2E-2706279B2836}" presName="hierChild2" presStyleCnt="0"/>
      <dgm:spPr/>
    </dgm:pt>
    <dgm:pt modelId="{41D3A6F1-495B-F848-8526-79C4F5EAAA1B}" type="pres">
      <dgm:prSet presAssocID="{9EF72963-82E4-4A6C-84DC-DAB844B25361}" presName="hierRoot1" presStyleCnt="0"/>
      <dgm:spPr/>
    </dgm:pt>
    <dgm:pt modelId="{D90BF5C3-8774-784E-83E3-80B938B60340}" type="pres">
      <dgm:prSet presAssocID="{9EF72963-82E4-4A6C-84DC-DAB844B25361}" presName="composite" presStyleCnt="0"/>
      <dgm:spPr/>
    </dgm:pt>
    <dgm:pt modelId="{0C55B012-4D46-B741-B09D-2FC5D8ABE9BB}" type="pres">
      <dgm:prSet presAssocID="{9EF72963-82E4-4A6C-84DC-DAB844B25361}" presName="background" presStyleLbl="node0" presStyleIdx="2" presStyleCnt="4"/>
      <dgm:spPr/>
    </dgm:pt>
    <dgm:pt modelId="{6BAD599D-0C1C-DA4A-B0EC-38F375D78B13}" type="pres">
      <dgm:prSet presAssocID="{9EF72963-82E4-4A6C-84DC-DAB844B25361}" presName="text" presStyleLbl="fgAcc0" presStyleIdx="2" presStyleCnt="4">
        <dgm:presLayoutVars>
          <dgm:chPref val="3"/>
        </dgm:presLayoutVars>
      </dgm:prSet>
      <dgm:spPr/>
    </dgm:pt>
    <dgm:pt modelId="{F2C286B3-9081-4343-ABC5-FA2DF0544D55}" type="pres">
      <dgm:prSet presAssocID="{9EF72963-82E4-4A6C-84DC-DAB844B25361}" presName="hierChild2" presStyleCnt="0"/>
      <dgm:spPr/>
    </dgm:pt>
    <dgm:pt modelId="{BCC9297D-1EDC-0142-AE7F-3EED34F63385}" type="pres">
      <dgm:prSet presAssocID="{7B725C76-0DDB-48B5-835D-C48F337788CA}" presName="hierRoot1" presStyleCnt="0"/>
      <dgm:spPr/>
    </dgm:pt>
    <dgm:pt modelId="{D501F749-ED0C-EB4C-B84C-BC27F7B1AF37}" type="pres">
      <dgm:prSet presAssocID="{7B725C76-0DDB-48B5-835D-C48F337788CA}" presName="composite" presStyleCnt="0"/>
      <dgm:spPr/>
    </dgm:pt>
    <dgm:pt modelId="{D04F5919-D7C2-D24C-8800-F0FE56164460}" type="pres">
      <dgm:prSet presAssocID="{7B725C76-0DDB-48B5-835D-C48F337788CA}" presName="background" presStyleLbl="node0" presStyleIdx="3" presStyleCnt="4"/>
      <dgm:spPr/>
    </dgm:pt>
    <dgm:pt modelId="{9EB6E498-D27D-4241-A81A-8968DFCC3CDE}" type="pres">
      <dgm:prSet presAssocID="{7B725C76-0DDB-48B5-835D-C48F337788CA}" presName="text" presStyleLbl="fgAcc0" presStyleIdx="3" presStyleCnt="4">
        <dgm:presLayoutVars>
          <dgm:chPref val="3"/>
        </dgm:presLayoutVars>
      </dgm:prSet>
      <dgm:spPr/>
    </dgm:pt>
    <dgm:pt modelId="{8521BF2F-0C77-4D40-80BB-1A4E9948BB6B}" type="pres">
      <dgm:prSet presAssocID="{7B725C76-0DDB-48B5-835D-C48F337788CA}" presName="hierChild2" presStyleCnt="0"/>
      <dgm:spPr/>
    </dgm:pt>
  </dgm:ptLst>
  <dgm:cxnLst>
    <dgm:cxn modelId="{9377FF15-681B-4671-BCA8-40080C3635E7}" srcId="{C9552A94-6932-4ED4-8E52-3C544B246647}" destId="{E2B2FBDC-5B3A-404D-B091-ACE72A05D844}" srcOrd="0" destOrd="0" parTransId="{3C7AC781-1BF4-4B1B-8163-1DF20CE22197}" sibTransId="{BB3956D5-8EB6-41BB-B7BD-90BE3161E4FC}"/>
    <dgm:cxn modelId="{1B3A794D-0186-4A7E-A507-3F5EEDBF8C69}" srcId="{C9552A94-6932-4ED4-8E52-3C544B246647}" destId="{9EF72963-82E4-4A6C-84DC-DAB844B25361}" srcOrd="2" destOrd="0" parTransId="{5426154F-C6F5-4611-A235-E182B10653AF}" sibTransId="{7A243CB0-4B0E-4A23-8B67-B1E0654655DA}"/>
    <dgm:cxn modelId="{3C999C5B-2AE3-8B40-B4AA-9CFC164D4040}" type="presOf" srcId="{9EF72963-82E4-4A6C-84DC-DAB844B25361}" destId="{6BAD599D-0C1C-DA4A-B0EC-38F375D78B13}" srcOrd="0" destOrd="0" presId="urn:microsoft.com/office/officeart/2005/8/layout/hierarchy1"/>
    <dgm:cxn modelId="{7933B374-DE8A-4DD5-B87F-C28F0B30E763}" srcId="{C9552A94-6932-4ED4-8E52-3C544B246647}" destId="{0CACC36A-98B8-4A75-AA2E-2706279B2836}" srcOrd="1" destOrd="0" parTransId="{2266413F-D0CF-471D-809E-5C7D35F35590}" sibTransId="{EB68AA4B-0ACC-4F88-BFE4-2B7431FCD2C2}"/>
    <dgm:cxn modelId="{48AE9780-0530-2843-A936-04E5DE8543AA}" type="presOf" srcId="{7B725C76-0DDB-48B5-835D-C48F337788CA}" destId="{9EB6E498-D27D-4241-A81A-8968DFCC3CDE}" srcOrd="0" destOrd="0" presId="urn:microsoft.com/office/officeart/2005/8/layout/hierarchy1"/>
    <dgm:cxn modelId="{906CE69F-920C-CE4C-B67C-0322AF5EE3A0}" type="presOf" srcId="{0CACC36A-98B8-4A75-AA2E-2706279B2836}" destId="{01E90B03-83F7-384F-8F53-181074FACB88}" srcOrd="0" destOrd="0" presId="urn:microsoft.com/office/officeart/2005/8/layout/hierarchy1"/>
    <dgm:cxn modelId="{5969BFC1-58FE-CF4A-9F1B-7EFE87CB99CF}" type="presOf" srcId="{E2B2FBDC-5B3A-404D-B091-ACE72A05D844}" destId="{B71910A6-543A-844D-B584-8E7A8A46D48D}" srcOrd="0" destOrd="0" presId="urn:microsoft.com/office/officeart/2005/8/layout/hierarchy1"/>
    <dgm:cxn modelId="{E5331DD4-0DFC-6843-B99E-03986C2FAB50}" type="presOf" srcId="{C9552A94-6932-4ED4-8E52-3C544B246647}" destId="{C5513150-0653-0443-B8DE-F7B9E8B8E20F}" srcOrd="0" destOrd="0" presId="urn:microsoft.com/office/officeart/2005/8/layout/hierarchy1"/>
    <dgm:cxn modelId="{187FAAF6-1D60-4C5F-B68D-DBF03EABC892}" srcId="{C9552A94-6932-4ED4-8E52-3C544B246647}" destId="{7B725C76-0DDB-48B5-835D-C48F337788CA}" srcOrd="3" destOrd="0" parTransId="{A528813B-20E2-4F32-A7A0-7D26864AE630}" sibTransId="{F5BF74A1-E833-441B-8055-9DEDC4E5479A}"/>
    <dgm:cxn modelId="{B2DBAD15-62F6-A443-9CDB-110ABE12F136}" type="presParOf" srcId="{C5513150-0653-0443-B8DE-F7B9E8B8E20F}" destId="{BA0FBB49-25B5-7F48-AD80-723FC8DB5750}" srcOrd="0" destOrd="0" presId="urn:microsoft.com/office/officeart/2005/8/layout/hierarchy1"/>
    <dgm:cxn modelId="{556F3B84-9BAE-894E-8658-0F84350F682A}" type="presParOf" srcId="{BA0FBB49-25B5-7F48-AD80-723FC8DB5750}" destId="{DF1260A5-C745-924A-9416-62968A8B2232}" srcOrd="0" destOrd="0" presId="urn:microsoft.com/office/officeart/2005/8/layout/hierarchy1"/>
    <dgm:cxn modelId="{38DBFA78-F429-C446-BA18-52CDD7E0A3E1}" type="presParOf" srcId="{DF1260A5-C745-924A-9416-62968A8B2232}" destId="{90913838-9CAB-8A48-B6EC-D2362B030748}" srcOrd="0" destOrd="0" presId="urn:microsoft.com/office/officeart/2005/8/layout/hierarchy1"/>
    <dgm:cxn modelId="{77E5BFF3-D283-6140-8FED-3E7AF26A6F83}" type="presParOf" srcId="{DF1260A5-C745-924A-9416-62968A8B2232}" destId="{B71910A6-543A-844D-B584-8E7A8A46D48D}" srcOrd="1" destOrd="0" presId="urn:microsoft.com/office/officeart/2005/8/layout/hierarchy1"/>
    <dgm:cxn modelId="{4F8E276A-7DD3-E64B-AEF9-BE8A113017BC}" type="presParOf" srcId="{BA0FBB49-25B5-7F48-AD80-723FC8DB5750}" destId="{10463C4C-AB73-7843-8AFC-14BBFDCBC969}" srcOrd="1" destOrd="0" presId="urn:microsoft.com/office/officeart/2005/8/layout/hierarchy1"/>
    <dgm:cxn modelId="{A0F210C8-B5FD-BE48-8C11-8D869FAC0515}" type="presParOf" srcId="{C5513150-0653-0443-B8DE-F7B9E8B8E20F}" destId="{D36C8718-D129-F440-BF4D-FF0646A8B993}" srcOrd="1" destOrd="0" presId="urn:microsoft.com/office/officeart/2005/8/layout/hierarchy1"/>
    <dgm:cxn modelId="{230D64D3-7E6D-F641-8E56-68D13076A7B2}" type="presParOf" srcId="{D36C8718-D129-F440-BF4D-FF0646A8B993}" destId="{0C495E7B-1939-C946-B563-F340BE8BB142}" srcOrd="0" destOrd="0" presId="urn:microsoft.com/office/officeart/2005/8/layout/hierarchy1"/>
    <dgm:cxn modelId="{2A79EB25-D5B3-954B-A1B8-50ABBA29DAE7}" type="presParOf" srcId="{0C495E7B-1939-C946-B563-F340BE8BB142}" destId="{A9B0BF48-0142-1747-8DB6-0DE6A040BF2C}" srcOrd="0" destOrd="0" presId="urn:microsoft.com/office/officeart/2005/8/layout/hierarchy1"/>
    <dgm:cxn modelId="{0B48A9FF-7A21-474F-BA7A-EC940C10F157}" type="presParOf" srcId="{0C495E7B-1939-C946-B563-F340BE8BB142}" destId="{01E90B03-83F7-384F-8F53-181074FACB88}" srcOrd="1" destOrd="0" presId="urn:microsoft.com/office/officeart/2005/8/layout/hierarchy1"/>
    <dgm:cxn modelId="{B4F15174-A92D-7843-B2CA-E539B58BC009}" type="presParOf" srcId="{D36C8718-D129-F440-BF4D-FF0646A8B993}" destId="{62293F0E-9B41-7C49-A0E9-92C41F564C4D}" srcOrd="1" destOrd="0" presId="urn:microsoft.com/office/officeart/2005/8/layout/hierarchy1"/>
    <dgm:cxn modelId="{081E96B7-2014-9948-9D6B-90868B790E42}" type="presParOf" srcId="{C5513150-0653-0443-B8DE-F7B9E8B8E20F}" destId="{41D3A6F1-495B-F848-8526-79C4F5EAAA1B}" srcOrd="2" destOrd="0" presId="urn:microsoft.com/office/officeart/2005/8/layout/hierarchy1"/>
    <dgm:cxn modelId="{CF2325EA-70A7-B846-9F61-8B0DAF55108E}" type="presParOf" srcId="{41D3A6F1-495B-F848-8526-79C4F5EAAA1B}" destId="{D90BF5C3-8774-784E-83E3-80B938B60340}" srcOrd="0" destOrd="0" presId="urn:microsoft.com/office/officeart/2005/8/layout/hierarchy1"/>
    <dgm:cxn modelId="{0945E02A-09F7-D64F-BAAF-ABCC5039FC09}" type="presParOf" srcId="{D90BF5C3-8774-784E-83E3-80B938B60340}" destId="{0C55B012-4D46-B741-B09D-2FC5D8ABE9BB}" srcOrd="0" destOrd="0" presId="urn:microsoft.com/office/officeart/2005/8/layout/hierarchy1"/>
    <dgm:cxn modelId="{8468FAD7-7DC8-8E43-A223-35E7D8D433C0}" type="presParOf" srcId="{D90BF5C3-8774-784E-83E3-80B938B60340}" destId="{6BAD599D-0C1C-DA4A-B0EC-38F375D78B13}" srcOrd="1" destOrd="0" presId="urn:microsoft.com/office/officeart/2005/8/layout/hierarchy1"/>
    <dgm:cxn modelId="{32A6E9AE-3447-034D-8BEB-3E750813AE34}" type="presParOf" srcId="{41D3A6F1-495B-F848-8526-79C4F5EAAA1B}" destId="{F2C286B3-9081-4343-ABC5-FA2DF0544D55}" srcOrd="1" destOrd="0" presId="urn:microsoft.com/office/officeart/2005/8/layout/hierarchy1"/>
    <dgm:cxn modelId="{7BBAB56D-B484-5145-9A51-CF830CA17A9E}" type="presParOf" srcId="{C5513150-0653-0443-B8DE-F7B9E8B8E20F}" destId="{BCC9297D-1EDC-0142-AE7F-3EED34F63385}" srcOrd="3" destOrd="0" presId="urn:microsoft.com/office/officeart/2005/8/layout/hierarchy1"/>
    <dgm:cxn modelId="{75A1EEBA-D288-1F4F-AF9F-41DD1EC08C77}" type="presParOf" srcId="{BCC9297D-1EDC-0142-AE7F-3EED34F63385}" destId="{D501F749-ED0C-EB4C-B84C-BC27F7B1AF37}" srcOrd="0" destOrd="0" presId="urn:microsoft.com/office/officeart/2005/8/layout/hierarchy1"/>
    <dgm:cxn modelId="{2C2E8E7B-EF63-0C4D-B340-FA0F93AA961A}" type="presParOf" srcId="{D501F749-ED0C-EB4C-B84C-BC27F7B1AF37}" destId="{D04F5919-D7C2-D24C-8800-F0FE56164460}" srcOrd="0" destOrd="0" presId="urn:microsoft.com/office/officeart/2005/8/layout/hierarchy1"/>
    <dgm:cxn modelId="{4769CCF8-A2C7-6846-8F8B-6D1FDCF7D9DE}" type="presParOf" srcId="{D501F749-ED0C-EB4C-B84C-BC27F7B1AF37}" destId="{9EB6E498-D27D-4241-A81A-8968DFCC3CDE}" srcOrd="1" destOrd="0" presId="urn:microsoft.com/office/officeart/2005/8/layout/hierarchy1"/>
    <dgm:cxn modelId="{C48AB35C-F7A9-2844-996A-4D3253B41EB8}" type="presParOf" srcId="{BCC9297D-1EDC-0142-AE7F-3EED34F63385}" destId="{8521BF2F-0C77-4D40-80BB-1A4E9948BB6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7F3CDD-CBC2-4EF6-A9A7-8E22B20C6D5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18B6296-91B3-4183-BC56-69A4927B0BBA}">
      <dgm:prSet/>
      <dgm:spPr/>
      <dgm:t>
        <a:bodyPr/>
        <a:lstStyle/>
        <a:p>
          <a:r>
            <a:rPr lang="en-US" baseline="0" dirty="0"/>
            <a:t>Incorporating digital platforms for real-time safety monitoring (Morr &amp; Layal, 2020)</a:t>
          </a:r>
          <a:endParaRPr lang="en-US" dirty="0"/>
        </a:p>
      </dgm:t>
    </dgm:pt>
    <dgm:pt modelId="{EC4866E1-78BD-4022-913E-26BE3103522F}" type="parTrans" cxnId="{BA8D6F6C-B831-46C8-980F-DD8E4C57FB9E}">
      <dgm:prSet/>
      <dgm:spPr/>
      <dgm:t>
        <a:bodyPr/>
        <a:lstStyle/>
        <a:p>
          <a:endParaRPr lang="en-US"/>
        </a:p>
      </dgm:t>
    </dgm:pt>
    <dgm:pt modelId="{CE4BDFBE-8F2D-4D6E-A3A5-8BAB142FE6D3}" type="sibTrans" cxnId="{BA8D6F6C-B831-46C8-980F-DD8E4C57FB9E}">
      <dgm:prSet/>
      <dgm:spPr/>
      <dgm:t>
        <a:bodyPr/>
        <a:lstStyle/>
        <a:p>
          <a:endParaRPr lang="en-US"/>
        </a:p>
      </dgm:t>
    </dgm:pt>
    <dgm:pt modelId="{857C3C06-D9D8-42CD-BDC1-C9DBE157FB97}">
      <dgm:prSet/>
      <dgm:spPr/>
      <dgm:t>
        <a:bodyPr/>
        <a:lstStyle/>
        <a:p>
          <a:r>
            <a:rPr lang="en-US" baseline="0" dirty="0"/>
            <a:t>More culturally validated tools (Purbarrar et al., 2023)</a:t>
          </a:r>
          <a:endParaRPr lang="en-US" dirty="0"/>
        </a:p>
      </dgm:t>
    </dgm:pt>
    <dgm:pt modelId="{76B91E92-74B7-4582-9819-44AE28D85ECD}" type="parTrans" cxnId="{D16F915D-3C21-4F6D-84D4-201D9D9972A4}">
      <dgm:prSet/>
      <dgm:spPr/>
      <dgm:t>
        <a:bodyPr/>
        <a:lstStyle/>
        <a:p>
          <a:endParaRPr lang="en-US"/>
        </a:p>
      </dgm:t>
    </dgm:pt>
    <dgm:pt modelId="{ED77E3D2-50CF-44B3-8F03-FF1EE68933E1}" type="sibTrans" cxnId="{D16F915D-3C21-4F6D-84D4-201D9D9972A4}">
      <dgm:prSet/>
      <dgm:spPr/>
      <dgm:t>
        <a:bodyPr/>
        <a:lstStyle/>
        <a:p>
          <a:endParaRPr lang="en-US"/>
        </a:p>
      </dgm:t>
    </dgm:pt>
    <dgm:pt modelId="{774EBB39-5A6E-4C0C-B213-B51552F3CF2B}">
      <dgm:prSet/>
      <dgm:spPr/>
      <dgm:t>
        <a:bodyPr/>
        <a:lstStyle/>
        <a:p>
          <a:r>
            <a:rPr lang="en-US" baseline="0" dirty="0"/>
            <a:t>Expanded screening for resilience and coping strategies</a:t>
          </a:r>
          <a:endParaRPr lang="en-US" dirty="0"/>
        </a:p>
      </dgm:t>
    </dgm:pt>
    <dgm:pt modelId="{F0ED24CB-73AB-4398-99CA-E6CB336809D6}" type="parTrans" cxnId="{E1629AF2-39FF-4F66-8EF7-FFBDD83E6998}">
      <dgm:prSet/>
      <dgm:spPr/>
      <dgm:t>
        <a:bodyPr/>
        <a:lstStyle/>
        <a:p>
          <a:endParaRPr lang="en-US"/>
        </a:p>
      </dgm:t>
    </dgm:pt>
    <dgm:pt modelId="{68EFEE39-B475-48EF-9482-A108D61742BC}" type="sibTrans" cxnId="{E1629AF2-39FF-4F66-8EF7-FFBDD83E6998}">
      <dgm:prSet/>
      <dgm:spPr/>
      <dgm:t>
        <a:bodyPr/>
        <a:lstStyle/>
        <a:p>
          <a:endParaRPr lang="en-US"/>
        </a:p>
      </dgm:t>
    </dgm:pt>
    <dgm:pt modelId="{77BEA1EC-232A-4527-8228-824FD4D846B2}">
      <dgm:prSet/>
      <dgm:spPr/>
      <dgm:t>
        <a:bodyPr/>
        <a:lstStyle/>
        <a:p>
          <a:r>
            <a:rPr lang="en-US" baseline="0" dirty="0"/>
            <a:t>Integrating assessments for co-occurring issues (Dokkedahl et al., 2022)</a:t>
          </a:r>
          <a:endParaRPr lang="en-US" dirty="0"/>
        </a:p>
      </dgm:t>
    </dgm:pt>
    <dgm:pt modelId="{DB60678C-7DA1-4108-9A51-44491FFF3AA0}" type="parTrans" cxnId="{3A45617E-F8C4-424D-B102-3D99CC60AEDE}">
      <dgm:prSet/>
      <dgm:spPr/>
      <dgm:t>
        <a:bodyPr/>
        <a:lstStyle/>
        <a:p>
          <a:endParaRPr lang="en-US"/>
        </a:p>
      </dgm:t>
    </dgm:pt>
    <dgm:pt modelId="{40D45BD8-EA4B-414E-BBF6-C5F4F7C0C01E}" type="sibTrans" cxnId="{3A45617E-F8C4-424D-B102-3D99CC60AEDE}">
      <dgm:prSet/>
      <dgm:spPr/>
      <dgm:t>
        <a:bodyPr/>
        <a:lstStyle/>
        <a:p>
          <a:endParaRPr lang="en-US"/>
        </a:p>
      </dgm:t>
    </dgm:pt>
    <dgm:pt modelId="{9E87A37F-AC20-7D40-89EE-F72C9B27EDF5}" type="pres">
      <dgm:prSet presAssocID="{E57F3CDD-CBC2-4EF6-A9A7-8E22B20C6D5C}" presName="linear" presStyleCnt="0">
        <dgm:presLayoutVars>
          <dgm:animLvl val="lvl"/>
          <dgm:resizeHandles val="exact"/>
        </dgm:presLayoutVars>
      </dgm:prSet>
      <dgm:spPr/>
    </dgm:pt>
    <dgm:pt modelId="{AB325613-761D-CA43-8466-7AC3E0C8CE76}" type="pres">
      <dgm:prSet presAssocID="{118B6296-91B3-4183-BC56-69A4927B0BBA}" presName="parentText" presStyleLbl="node1" presStyleIdx="0" presStyleCnt="4">
        <dgm:presLayoutVars>
          <dgm:chMax val="0"/>
          <dgm:bulletEnabled val="1"/>
        </dgm:presLayoutVars>
      </dgm:prSet>
      <dgm:spPr/>
    </dgm:pt>
    <dgm:pt modelId="{C8E97C31-E9C2-AF4D-A768-DE1D4D5D43D5}" type="pres">
      <dgm:prSet presAssocID="{CE4BDFBE-8F2D-4D6E-A3A5-8BAB142FE6D3}" presName="spacer" presStyleCnt="0"/>
      <dgm:spPr/>
    </dgm:pt>
    <dgm:pt modelId="{B4AE8AA5-6B3F-ED41-AD01-356130B643B1}" type="pres">
      <dgm:prSet presAssocID="{857C3C06-D9D8-42CD-BDC1-C9DBE157FB97}" presName="parentText" presStyleLbl="node1" presStyleIdx="1" presStyleCnt="4">
        <dgm:presLayoutVars>
          <dgm:chMax val="0"/>
          <dgm:bulletEnabled val="1"/>
        </dgm:presLayoutVars>
      </dgm:prSet>
      <dgm:spPr/>
    </dgm:pt>
    <dgm:pt modelId="{149E7D69-8121-BE4B-BE4B-FEBE5361EAD8}" type="pres">
      <dgm:prSet presAssocID="{ED77E3D2-50CF-44B3-8F03-FF1EE68933E1}" presName="spacer" presStyleCnt="0"/>
      <dgm:spPr/>
    </dgm:pt>
    <dgm:pt modelId="{A72D920E-F458-4347-BA78-C760BE6A2095}" type="pres">
      <dgm:prSet presAssocID="{774EBB39-5A6E-4C0C-B213-B51552F3CF2B}" presName="parentText" presStyleLbl="node1" presStyleIdx="2" presStyleCnt="4">
        <dgm:presLayoutVars>
          <dgm:chMax val="0"/>
          <dgm:bulletEnabled val="1"/>
        </dgm:presLayoutVars>
      </dgm:prSet>
      <dgm:spPr/>
    </dgm:pt>
    <dgm:pt modelId="{B2168232-5CE9-2649-B877-355166017712}" type="pres">
      <dgm:prSet presAssocID="{68EFEE39-B475-48EF-9482-A108D61742BC}" presName="spacer" presStyleCnt="0"/>
      <dgm:spPr/>
    </dgm:pt>
    <dgm:pt modelId="{A886BE24-8CB7-1E48-A705-6BA483EC6E9C}" type="pres">
      <dgm:prSet presAssocID="{77BEA1EC-232A-4527-8228-824FD4D846B2}" presName="parentText" presStyleLbl="node1" presStyleIdx="3" presStyleCnt="4">
        <dgm:presLayoutVars>
          <dgm:chMax val="0"/>
          <dgm:bulletEnabled val="1"/>
        </dgm:presLayoutVars>
      </dgm:prSet>
      <dgm:spPr/>
    </dgm:pt>
  </dgm:ptLst>
  <dgm:cxnLst>
    <dgm:cxn modelId="{E0689C17-6517-1D46-9959-152F47676EE6}" type="presOf" srcId="{774EBB39-5A6E-4C0C-B213-B51552F3CF2B}" destId="{A72D920E-F458-4347-BA78-C760BE6A2095}" srcOrd="0" destOrd="0" presId="urn:microsoft.com/office/officeart/2005/8/layout/vList2"/>
    <dgm:cxn modelId="{6766192D-AA80-BD42-A83D-76C12ED3678F}" type="presOf" srcId="{77BEA1EC-232A-4527-8228-824FD4D846B2}" destId="{A886BE24-8CB7-1E48-A705-6BA483EC6E9C}" srcOrd="0" destOrd="0" presId="urn:microsoft.com/office/officeart/2005/8/layout/vList2"/>
    <dgm:cxn modelId="{D16F915D-3C21-4F6D-84D4-201D9D9972A4}" srcId="{E57F3CDD-CBC2-4EF6-A9A7-8E22B20C6D5C}" destId="{857C3C06-D9D8-42CD-BDC1-C9DBE157FB97}" srcOrd="1" destOrd="0" parTransId="{76B91E92-74B7-4582-9819-44AE28D85ECD}" sibTransId="{ED77E3D2-50CF-44B3-8F03-FF1EE68933E1}"/>
    <dgm:cxn modelId="{BA8D6F6C-B831-46C8-980F-DD8E4C57FB9E}" srcId="{E57F3CDD-CBC2-4EF6-A9A7-8E22B20C6D5C}" destId="{118B6296-91B3-4183-BC56-69A4927B0BBA}" srcOrd="0" destOrd="0" parTransId="{EC4866E1-78BD-4022-913E-26BE3103522F}" sibTransId="{CE4BDFBE-8F2D-4D6E-A3A5-8BAB142FE6D3}"/>
    <dgm:cxn modelId="{4A98B374-CB6A-7341-B5D4-4C9643652AFA}" type="presOf" srcId="{E57F3CDD-CBC2-4EF6-A9A7-8E22B20C6D5C}" destId="{9E87A37F-AC20-7D40-89EE-F72C9B27EDF5}" srcOrd="0" destOrd="0" presId="urn:microsoft.com/office/officeart/2005/8/layout/vList2"/>
    <dgm:cxn modelId="{3A45617E-F8C4-424D-B102-3D99CC60AEDE}" srcId="{E57F3CDD-CBC2-4EF6-A9A7-8E22B20C6D5C}" destId="{77BEA1EC-232A-4527-8228-824FD4D846B2}" srcOrd="3" destOrd="0" parTransId="{DB60678C-7DA1-4108-9A51-44491FFF3AA0}" sibTransId="{40D45BD8-EA4B-414E-BBF6-C5F4F7C0C01E}"/>
    <dgm:cxn modelId="{6B167E97-B310-0648-85AA-79C31F4E5B5D}" type="presOf" srcId="{118B6296-91B3-4183-BC56-69A4927B0BBA}" destId="{AB325613-761D-CA43-8466-7AC3E0C8CE76}" srcOrd="0" destOrd="0" presId="urn:microsoft.com/office/officeart/2005/8/layout/vList2"/>
    <dgm:cxn modelId="{24B079A7-83DB-8C4C-9A08-ACA66991CC12}" type="presOf" srcId="{857C3C06-D9D8-42CD-BDC1-C9DBE157FB97}" destId="{B4AE8AA5-6B3F-ED41-AD01-356130B643B1}" srcOrd="0" destOrd="0" presId="urn:microsoft.com/office/officeart/2005/8/layout/vList2"/>
    <dgm:cxn modelId="{E1629AF2-39FF-4F66-8EF7-FFBDD83E6998}" srcId="{E57F3CDD-CBC2-4EF6-A9A7-8E22B20C6D5C}" destId="{774EBB39-5A6E-4C0C-B213-B51552F3CF2B}" srcOrd="2" destOrd="0" parTransId="{F0ED24CB-73AB-4398-99CA-E6CB336809D6}" sibTransId="{68EFEE39-B475-48EF-9482-A108D61742BC}"/>
    <dgm:cxn modelId="{82EBE6F8-B202-1143-8C39-4A40FB324FDA}" type="presParOf" srcId="{9E87A37F-AC20-7D40-89EE-F72C9B27EDF5}" destId="{AB325613-761D-CA43-8466-7AC3E0C8CE76}" srcOrd="0" destOrd="0" presId="urn:microsoft.com/office/officeart/2005/8/layout/vList2"/>
    <dgm:cxn modelId="{F0983DB6-18F9-8E40-B889-53199FD27446}" type="presParOf" srcId="{9E87A37F-AC20-7D40-89EE-F72C9B27EDF5}" destId="{C8E97C31-E9C2-AF4D-A768-DE1D4D5D43D5}" srcOrd="1" destOrd="0" presId="urn:microsoft.com/office/officeart/2005/8/layout/vList2"/>
    <dgm:cxn modelId="{6427B89E-307D-A644-8FA3-CE6632045A5E}" type="presParOf" srcId="{9E87A37F-AC20-7D40-89EE-F72C9B27EDF5}" destId="{B4AE8AA5-6B3F-ED41-AD01-356130B643B1}" srcOrd="2" destOrd="0" presId="urn:microsoft.com/office/officeart/2005/8/layout/vList2"/>
    <dgm:cxn modelId="{7C63C899-6698-D142-B072-CF6079DCA9D8}" type="presParOf" srcId="{9E87A37F-AC20-7D40-89EE-F72C9B27EDF5}" destId="{149E7D69-8121-BE4B-BE4B-FEBE5361EAD8}" srcOrd="3" destOrd="0" presId="urn:microsoft.com/office/officeart/2005/8/layout/vList2"/>
    <dgm:cxn modelId="{CE0ECFD5-D185-CF45-82E7-CD5421B86FF9}" type="presParOf" srcId="{9E87A37F-AC20-7D40-89EE-F72C9B27EDF5}" destId="{A72D920E-F458-4347-BA78-C760BE6A2095}" srcOrd="4" destOrd="0" presId="urn:microsoft.com/office/officeart/2005/8/layout/vList2"/>
    <dgm:cxn modelId="{085D7DFD-AB2D-C94D-8749-F34390B638CF}" type="presParOf" srcId="{9E87A37F-AC20-7D40-89EE-F72C9B27EDF5}" destId="{B2168232-5CE9-2649-B877-355166017712}" srcOrd="5" destOrd="0" presId="urn:microsoft.com/office/officeart/2005/8/layout/vList2"/>
    <dgm:cxn modelId="{7F3EB1E0-11AE-B24B-A308-5508CA4AB171}" type="presParOf" srcId="{9E87A37F-AC20-7D40-89EE-F72C9B27EDF5}" destId="{A886BE24-8CB7-1E48-A705-6BA483EC6E9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B30AB5-1B1C-4EE5-9A89-7BBC1735F9A6}"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E0ED064-6BA7-4F00-B702-DDB0E915CA50}">
      <dgm:prSet/>
      <dgm:spPr/>
      <dgm:t>
        <a:bodyPr/>
        <a:lstStyle/>
        <a:p>
          <a:pPr>
            <a:lnSpc>
              <a:spcPct val="100000"/>
            </a:lnSpc>
          </a:pPr>
          <a:r>
            <a:rPr lang="en-US" baseline="0" dirty="0"/>
            <a:t>Right to safety and protection (Kulkarni, 2018)</a:t>
          </a:r>
          <a:endParaRPr lang="en-US" dirty="0"/>
        </a:p>
      </dgm:t>
    </dgm:pt>
    <dgm:pt modelId="{A5DD6DCD-01CC-4BDF-A829-C4A06A0D6334}" type="parTrans" cxnId="{9D9C57FE-9B20-48D8-A845-1DECDD659A58}">
      <dgm:prSet/>
      <dgm:spPr/>
      <dgm:t>
        <a:bodyPr/>
        <a:lstStyle/>
        <a:p>
          <a:endParaRPr lang="en-US"/>
        </a:p>
      </dgm:t>
    </dgm:pt>
    <dgm:pt modelId="{CD636EB8-3F21-4E3B-9BE0-592C2054A2D9}" type="sibTrans" cxnId="{9D9C57FE-9B20-48D8-A845-1DECDD659A58}">
      <dgm:prSet/>
      <dgm:spPr/>
      <dgm:t>
        <a:bodyPr/>
        <a:lstStyle/>
        <a:p>
          <a:endParaRPr lang="en-US"/>
        </a:p>
      </dgm:t>
    </dgm:pt>
    <dgm:pt modelId="{27A241E9-8C28-461B-A899-5C492A3B620F}">
      <dgm:prSet/>
      <dgm:spPr/>
      <dgm:t>
        <a:bodyPr/>
        <a:lstStyle/>
        <a:p>
          <a:pPr>
            <a:lnSpc>
              <a:spcPct val="100000"/>
            </a:lnSpc>
          </a:pPr>
          <a:r>
            <a:rPr lang="en-US" baseline="0" dirty="0"/>
            <a:t>Right to access to counseling and legal support</a:t>
          </a:r>
          <a:endParaRPr lang="en-US" dirty="0"/>
        </a:p>
      </dgm:t>
    </dgm:pt>
    <dgm:pt modelId="{379B6C7E-2837-4531-B787-223DD56862F9}" type="parTrans" cxnId="{850215F0-AD07-4656-A602-D10F52D6B031}">
      <dgm:prSet/>
      <dgm:spPr/>
      <dgm:t>
        <a:bodyPr/>
        <a:lstStyle/>
        <a:p>
          <a:endParaRPr lang="en-US"/>
        </a:p>
      </dgm:t>
    </dgm:pt>
    <dgm:pt modelId="{130C62CC-2C4E-432A-A51A-F73D552C7BB5}" type="sibTrans" cxnId="{850215F0-AD07-4656-A602-D10F52D6B031}">
      <dgm:prSet/>
      <dgm:spPr/>
      <dgm:t>
        <a:bodyPr/>
        <a:lstStyle/>
        <a:p>
          <a:endParaRPr lang="en-US"/>
        </a:p>
      </dgm:t>
    </dgm:pt>
    <dgm:pt modelId="{D33E9604-1706-4CCC-BE04-B9AAA09683CD}">
      <dgm:prSet/>
      <dgm:spPr/>
      <dgm:t>
        <a:bodyPr/>
        <a:lstStyle/>
        <a:p>
          <a:pPr>
            <a:lnSpc>
              <a:spcPct val="100000"/>
            </a:lnSpc>
          </a:pPr>
          <a:r>
            <a:rPr lang="en-US" baseline="0" dirty="0"/>
            <a:t>Right to confidentiality, with exceptions</a:t>
          </a:r>
          <a:endParaRPr lang="en-US" dirty="0"/>
        </a:p>
      </dgm:t>
    </dgm:pt>
    <dgm:pt modelId="{02AF8AFD-F118-4990-A8C7-597E3F75C92E}" type="parTrans" cxnId="{EA6BC474-01BC-4AFE-97CF-308D13CF0150}">
      <dgm:prSet/>
      <dgm:spPr/>
      <dgm:t>
        <a:bodyPr/>
        <a:lstStyle/>
        <a:p>
          <a:endParaRPr lang="en-US"/>
        </a:p>
      </dgm:t>
    </dgm:pt>
    <dgm:pt modelId="{9D339D04-AC2B-44CA-9C6C-BC4D8237B667}" type="sibTrans" cxnId="{EA6BC474-01BC-4AFE-97CF-308D13CF0150}">
      <dgm:prSet/>
      <dgm:spPr/>
      <dgm:t>
        <a:bodyPr/>
        <a:lstStyle/>
        <a:p>
          <a:endParaRPr lang="en-US"/>
        </a:p>
      </dgm:t>
    </dgm:pt>
    <dgm:pt modelId="{CB8108BA-2F61-442D-9B88-344A2D68ADCC}">
      <dgm:prSet/>
      <dgm:spPr/>
      <dgm:t>
        <a:bodyPr/>
        <a:lstStyle/>
        <a:p>
          <a:pPr>
            <a:lnSpc>
              <a:spcPct val="100000"/>
            </a:lnSpc>
          </a:pPr>
          <a:r>
            <a:rPr lang="en-US" baseline="0" dirty="0"/>
            <a:t>Importance of trauma-informed advocacy </a:t>
          </a:r>
          <a:endParaRPr lang="en-US" dirty="0"/>
        </a:p>
      </dgm:t>
    </dgm:pt>
    <dgm:pt modelId="{10B84B41-E104-4ED8-823F-2BACB49F8621}" type="parTrans" cxnId="{D0681B9A-26B0-4ACE-BC44-32E9BEA13E67}">
      <dgm:prSet/>
      <dgm:spPr/>
      <dgm:t>
        <a:bodyPr/>
        <a:lstStyle/>
        <a:p>
          <a:endParaRPr lang="en-US"/>
        </a:p>
      </dgm:t>
    </dgm:pt>
    <dgm:pt modelId="{89762C3F-AF3E-4286-9E2E-D9E5C327408D}" type="sibTrans" cxnId="{D0681B9A-26B0-4ACE-BC44-32E9BEA13E67}">
      <dgm:prSet/>
      <dgm:spPr/>
      <dgm:t>
        <a:bodyPr/>
        <a:lstStyle/>
        <a:p>
          <a:endParaRPr lang="en-US"/>
        </a:p>
      </dgm:t>
    </dgm:pt>
    <dgm:pt modelId="{06070E5C-213A-4ECD-A0A1-6359601FBEC2}" type="pres">
      <dgm:prSet presAssocID="{80B30AB5-1B1C-4EE5-9A89-7BBC1735F9A6}" presName="root" presStyleCnt="0">
        <dgm:presLayoutVars>
          <dgm:dir/>
          <dgm:resizeHandles val="exact"/>
        </dgm:presLayoutVars>
      </dgm:prSet>
      <dgm:spPr/>
    </dgm:pt>
    <dgm:pt modelId="{3B2070ED-2DED-4E1D-927C-DF0A23564751}" type="pres">
      <dgm:prSet presAssocID="{BE0ED064-6BA7-4F00-B702-DDB0E915CA50}" presName="compNode" presStyleCnt="0"/>
      <dgm:spPr/>
    </dgm:pt>
    <dgm:pt modelId="{B1F92C6D-60A9-4905-B955-D2E88F1961EB}" type="pres">
      <dgm:prSet presAssocID="{BE0ED064-6BA7-4F00-B702-DDB0E915CA5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ock"/>
        </a:ext>
      </dgm:extLst>
    </dgm:pt>
    <dgm:pt modelId="{5567AFDC-F336-4B25-964D-82990B338CEF}" type="pres">
      <dgm:prSet presAssocID="{BE0ED064-6BA7-4F00-B702-DDB0E915CA50}" presName="spaceRect" presStyleCnt="0"/>
      <dgm:spPr/>
    </dgm:pt>
    <dgm:pt modelId="{696B853F-0A5C-4E46-8D5F-3AB3799845EE}" type="pres">
      <dgm:prSet presAssocID="{BE0ED064-6BA7-4F00-B702-DDB0E915CA50}" presName="textRect" presStyleLbl="revTx" presStyleIdx="0" presStyleCnt="4">
        <dgm:presLayoutVars>
          <dgm:chMax val="1"/>
          <dgm:chPref val="1"/>
        </dgm:presLayoutVars>
      </dgm:prSet>
      <dgm:spPr/>
    </dgm:pt>
    <dgm:pt modelId="{1532718D-A90A-4CA2-933D-B43A85A64EFB}" type="pres">
      <dgm:prSet presAssocID="{CD636EB8-3F21-4E3B-9BE0-592C2054A2D9}" presName="sibTrans" presStyleCnt="0"/>
      <dgm:spPr/>
    </dgm:pt>
    <dgm:pt modelId="{D48D5C01-7619-4648-88F7-857D0394E081}" type="pres">
      <dgm:prSet presAssocID="{27A241E9-8C28-461B-A899-5C492A3B620F}" presName="compNode" presStyleCnt="0"/>
      <dgm:spPr/>
    </dgm:pt>
    <dgm:pt modelId="{64AF9F11-AE34-4374-8E9A-0FE04109267F}" type="pres">
      <dgm:prSet presAssocID="{27A241E9-8C28-461B-A899-5C492A3B620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E47ECDD7-86E0-4F24-BD49-A3AC6F8166FE}" type="pres">
      <dgm:prSet presAssocID="{27A241E9-8C28-461B-A899-5C492A3B620F}" presName="spaceRect" presStyleCnt="0"/>
      <dgm:spPr/>
    </dgm:pt>
    <dgm:pt modelId="{360D33E7-C0C8-40BE-8FFC-4B21603C914E}" type="pres">
      <dgm:prSet presAssocID="{27A241E9-8C28-461B-A899-5C492A3B620F}" presName="textRect" presStyleLbl="revTx" presStyleIdx="1" presStyleCnt="4">
        <dgm:presLayoutVars>
          <dgm:chMax val="1"/>
          <dgm:chPref val="1"/>
        </dgm:presLayoutVars>
      </dgm:prSet>
      <dgm:spPr/>
    </dgm:pt>
    <dgm:pt modelId="{0AA90A1E-45D3-4645-9439-FAA441AF43F1}" type="pres">
      <dgm:prSet presAssocID="{130C62CC-2C4E-432A-A51A-F73D552C7BB5}" presName="sibTrans" presStyleCnt="0"/>
      <dgm:spPr/>
    </dgm:pt>
    <dgm:pt modelId="{39F509AD-CB09-4DB7-9F36-7EC868CDF47A}" type="pres">
      <dgm:prSet presAssocID="{D33E9604-1706-4CCC-BE04-B9AAA09683CD}" presName="compNode" presStyleCnt="0"/>
      <dgm:spPr/>
    </dgm:pt>
    <dgm:pt modelId="{AB8E6C51-EABA-48D6-8657-1676B76FBA7E}" type="pres">
      <dgm:prSet presAssocID="{D33E9604-1706-4CCC-BE04-B9AAA09683C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tract"/>
        </a:ext>
      </dgm:extLst>
    </dgm:pt>
    <dgm:pt modelId="{64E68782-53E4-464F-9B8A-8194A86FD6D4}" type="pres">
      <dgm:prSet presAssocID="{D33E9604-1706-4CCC-BE04-B9AAA09683CD}" presName="spaceRect" presStyleCnt="0"/>
      <dgm:spPr/>
    </dgm:pt>
    <dgm:pt modelId="{ADB5A01E-9396-4888-A757-CEF72CF23698}" type="pres">
      <dgm:prSet presAssocID="{D33E9604-1706-4CCC-BE04-B9AAA09683CD}" presName="textRect" presStyleLbl="revTx" presStyleIdx="2" presStyleCnt="4">
        <dgm:presLayoutVars>
          <dgm:chMax val="1"/>
          <dgm:chPref val="1"/>
        </dgm:presLayoutVars>
      </dgm:prSet>
      <dgm:spPr/>
    </dgm:pt>
    <dgm:pt modelId="{E4F878BC-68AA-4B5F-9271-081B04B296AA}" type="pres">
      <dgm:prSet presAssocID="{9D339D04-AC2B-44CA-9C6C-BC4D8237B667}" presName="sibTrans" presStyleCnt="0"/>
      <dgm:spPr/>
    </dgm:pt>
    <dgm:pt modelId="{E264CBAC-D169-4B09-B7C2-4B8820AC1F1A}" type="pres">
      <dgm:prSet presAssocID="{CB8108BA-2F61-442D-9B88-344A2D68ADCC}" presName="compNode" presStyleCnt="0"/>
      <dgm:spPr/>
    </dgm:pt>
    <dgm:pt modelId="{3BECEE9E-9B11-476D-AAD2-58247D204610}" type="pres">
      <dgm:prSet presAssocID="{CB8108BA-2F61-442D-9B88-344A2D68ADCC}"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dical"/>
        </a:ext>
      </dgm:extLst>
    </dgm:pt>
    <dgm:pt modelId="{AED2813D-27CF-472B-BC49-0862307DA452}" type="pres">
      <dgm:prSet presAssocID="{CB8108BA-2F61-442D-9B88-344A2D68ADCC}" presName="spaceRect" presStyleCnt="0"/>
      <dgm:spPr/>
    </dgm:pt>
    <dgm:pt modelId="{1FA50BF1-B809-4901-8F32-B23BA202C505}" type="pres">
      <dgm:prSet presAssocID="{CB8108BA-2F61-442D-9B88-344A2D68ADCC}" presName="textRect" presStyleLbl="revTx" presStyleIdx="3" presStyleCnt="4">
        <dgm:presLayoutVars>
          <dgm:chMax val="1"/>
          <dgm:chPref val="1"/>
        </dgm:presLayoutVars>
      </dgm:prSet>
      <dgm:spPr/>
    </dgm:pt>
  </dgm:ptLst>
  <dgm:cxnLst>
    <dgm:cxn modelId="{36406122-678D-AA40-A382-9E4A019CA921}" type="presOf" srcId="{27A241E9-8C28-461B-A899-5C492A3B620F}" destId="{360D33E7-C0C8-40BE-8FFC-4B21603C914E}" srcOrd="0" destOrd="0" presId="urn:microsoft.com/office/officeart/2018/2/layout/IconLabelList"/>
    <dgm:cxn modelId="{EA6BC474-01BC-4AFE-97CF-308D13CF0150}" srcId="{80B30AB5-1B1C-4EE5-9A89-7BBC1735F9A6}" destId="{D33E9604-1706-4CCC-BE04-B9AAA09683CD}" srcOrd="2" destOrd="0" parTransId="{02AF8AFD-F118-4990-A8C7-597E3F75C92E}" sibTransId="{9D339D04-AC2B-44CA-9C6C-BC4D8237B667}"/>
    <dgm:cxn modelId="{684EC079-D1CF-F242-9964-458CF408F4C8}" type="presOf" srcId="{80B30AB5-1B1C-4EE5-9A89-7BBC1735F9A6}" destId="{06070E5C-213A-4ECD-A0A1-6359601FBEC2}" srcOrd="0" destOrd="0" presId="urn:microsoft.com/office/officeart/2018/2/layout/IconLabelList"/>
    <dgm:cxn modelId="{D0681B9A-26B0-4ACE-BC44-32E9BEA13E67}" srcId="{80B30AB5-1B1C-4EE5-9A89-7BBC1735F9A6}" destId="{CB8108BA-2F61-442D-9B88-344A2D68ADCC}" srcOrd="3" destOrd="0" parTransId="{10B84B41-E104-4ED8-823F-2BACB49F8621}" sibTransId="{89762C3F-AF3E-4286-9E2E-D9E5C327408D}"/>
    <dgm:cxn modelId="{0B4B97A4-D768-F645-84BF-BDCA6F43BC4F}" type="presOf" srcId="{CB8108BA-2F61-442D-9B88-344A2D68ADCC}" destId="{1FA50BF1-B809-4901-8F32-B23BA202C505}" srcOrd="0" destOrd="0" presId="urn:microsoft.com/office/officeart/2018/2/layout/IconLabelList"/>
    <dgm:cxn modelId="{D5648ED6-B499-7440-90DF-F5669FB7299B}" type="presOf" srcId="{BE0ED064-6BA7-4F00-B702-DDB0E915CA50}" destId="{696B853F-0A5C-4E46-8D5F-3AB3799845EE}" srcOrd="0" destOrd="0" presId="urn:microsoft.com/office/officeart/2018/2/layout/IconLabelList"/>
    <dgm:cxn modelId="{921D80EE-62A6-834C-B79D-3C3DC46C1A9B}" type="presOf" srcId="{D33E9604-1706-4CCC-BE04-B9AAA09683CD}" destId="{ADB5A01E-9396-4888-A757-CEF72CF23698}" srcOrd="0" destOrd="0" presId="urn:microsoft.com/office/officeart/2018/2/layout/IconLabelList"/>
    <dgm:cxn modelId="{850215F0-AD07-4656-A602-D10F52D6B031}" srcId="{80B30AB5-1B1C-4EE5-9A89-7BBC1735F9A6}" destId="{27A241E9-8C28-461B-A899-5C492A3B620F}" srcOrd="1" destOrd="0" parTransId="{379B6C7E-2837-4531-B787-223DD56862F9}" sibTransId="{130C62CC-2C4E-432A-A51A-F73D552C7BB5}"/>
    <dgm:cxn modelId="{9D9C57FE-9B20-48D8-A845-1DECDD659A58}" srcId="{80B30AB5-1B1C-4EE5-9A89-7BBC1735F9A6}" destId="{BE0ED064-6BA7-4F00-B702-DDB0E915CA50}" srcOrd="0" destOrd="0" parTransId="{A5DD6DCD-01CC-4BDF-A829-C4A06A0D6334}" sibTransId="{CD636EB8-3F21-4E3B-9BE0-592C2054A2D9}"/>
    <dgm:cxn modelId="{7A16735A-91D2-CF49-972D-7A88D968DFFD}" type="presParOf" srcId="{06070E5C-213A-4ECD-A0A1-6359601FBEC2}" destId="{3B2070ED-2DED-4E1D-927C-DF0A23564751}" srcOrd="0" destOrd="0" presId="urn:microsoft.com/office/officeart/2018/2/layout/IconLabelList"/>
    <dgm:cxn modelId="{F510C84F-280E-574C-97A9-FCB0BB19F644}" type="presParOf" srcId="{3B2070ED-2DED-4E1D-927C-DF0A23564751}" destId="{B1F92C6D-60A9-4905-B955-D2E88F1961EB}" srcOrd="0" destOrd="0" presId="urn:microsoft.com/office/officeart/2018/2/layout/IconLabelList"/>
    <dgm:cxn modelId="{89D217F5-821F-824E-B0B3-D279EEE2A24E}" type="presParOf" srcId="{3B2070ED-2DED-4E1D-927C-DF0A23564751}" destId="{5567AFDC-F336-4B25-964D-82990B338CEF}" srcOrd="1" destOrd="0" presId="urn:microsoft.com/office/officeart/2018/2/layout/IconLabelList"/>
    <dgm:cxn modelId="{B416199D-4829-6243-8954-BFDE27C4544D}" type="presParOf" srcId="{3B2070ED-2DED-4E1D-927C-DF0A23564751}" destId="{696B853F-0A5C-4E46-8D5F-3AB3799845EE}" srcOrd="2" destOrd="0" presId="urn:microsoft.com/office/officeart/2018/2/layout/IconLabelList"/>
    <dgm:cxn modelId="{4C74EB34-C976-FC42-B5DC-ECE486BF4431}" type="presParOf" srcId="{06070E5C-213A-4ECD-A0A1-6359601FBEC2}" destId="{1532718D-A90A-4CA2-933D-B43A85A64EFB}" srcOrd="1" destOrd="0" presId="urn:microsoft.com/office/officeart/2018/2/layout/IconLabelList"/>
    <dgm:cxn modelId="{F9A58B4F-6CCC-9B43-A1CD-A9C2C78F6547}" type="presParOf" srcId="{06070E5C-213A-4ECD-A0A1-6359601FBEC2}" destId="{D48D5C01-7619-4648-88F7-857D0394E081}" srcOrd="2" destOrd="0" presId="urn:microsoft.com/office/officeart/2018/2/layout/IconLabelList"/>
    <dgm:cxn modelId="{3A7B99CF-E2E2-C242-90F2-134E14E44CC1}" type="presParOf" srcId="{D48D5C01-7619-4648-88F7-857D0394E081}" destId="{64AF9F11-AE34-4374-8E9A-0FE04109267F}" srcOrd="0" destOrd="0" presId="urn:microsoft.com/office/officeart/2018/2/layout/IconLabelList"/>
    <dgm:cxn modelId="{938CD7B5-6A4C-9E4A-B47A-C1EB3CD20C0A}" type="presParOf" srcId="{D48D5C01-7619-4648-88F7-857D0394E081}" destId="{E47ECDD7-86E0-4F24-BD49-A3AC6F8166FE}" srcOrd="1" destOrd="0" presId="urn:microsoft.com/office/officeart/2018/2/layout/IconLabelList"/>
    <dgm:cxn modelId="{F4EC600D-4E11-0C4A-90AA-A31433A5969F}" type="presParOf" srcId="{D48D5C01-7619-4648-88F7-857D0394E081}" destId="{360D33E7-C0C8-40BE-8FFC-4B21603C914E}" srcOrd="2" destOrd="0" presId="urn:microsoft.com/office/officeart/2018/2/layout/IconLabelList"/>
    <dgm:cxn modelId="{9E5BF88F-18EE-E341-AA30-EA064760C176}" type="presParOf" srcId="{06070E5C-213A-4ECD-A0A1-6359601FBEC2}" destId="{0AA90A1E-45D3-4645-9439-FAA441AF43F1}" srcOrd="3" destOrd="0" presId="urn:microsoft.com/office/officeart/2018/2/layout/IconLabelList"/>
    <dgm:cxn modelId="{50C957B0-A8A4-A64F-8E69-76AAA11D6F28}" type="presParOf" srcId="{06070E5C-213A-4ECD-A0A1-6359601FBEC2}" destId="{39F509AD-CB09-4DB7-9F36-7EC868CDF47A}" srcOrd="4" destOrd="0" presId="urn:microsoft.com/office/officeart/2018/2/layout/IconLabelList"/>
    <dgm:cxn modelId="{72F29362-9F10-B14A-9871-BB8761FF742B}" type="presParOf" srcId="{39F509AD-CB09-4DB7-9F36-7EC868CDF47A}" destId="{AB8E6C51-EABA-48D6-8657-1676B76FBA7E}" srcOrd="0" destOrd="0" presId="urn:microsoft.com/office/officeart/2018/2/layout/IconLabelList"/>
    <dgm:cxn modelId="{12C15A54-A856-6F40-A8A3-9FD89F10FAC2}" type="presParOf" srcId="{39F509AD-CB09-4DB7-9F36-7EC868CDF47A}" destId="{64E68782-53E4-464F-9B8A-8194A86FD6D4}" srcOrd="1" destOrd="0" presId="urn:microsoft.com/office/officeart/2018/2/layout/IconLabelList"/>
    <dgm:cxn modelId="{30E23E73-EDF0-5344-A52F-3899A7D0837D}" type="presParOf" srcId="{39F509AD-CB09-4DB7-9F36-7EC868CDF47A}" destId="{ADB5A01E-9396-4888-A757-CEF72CF23698}" srcOrd="2" destOrd="0" presId="urn:microsoft.com/office/officeart/2018/2/layout/IconLabelList"/>
    <dgm:cxn modelId="{5DA89DBE-4F5A-7D4F-9ADF-D4EE105D2E55}" type="presParOf" srcId="{06070E5C-213A-4ECD-A0A1-6359601FBEC2}" destId="{E4F878BC-68AA-4B5F-9271-081B04B296AA}" srcOrd="5" destOrd="0" presId="urn:microsoft.com/office/officeart/2018/2/layout/IconLabelList"/>
    <dgm:cxn modelId="{0ADC08AC-AED5-2C42-8162-2CF8D7CCE40A}" type="presParOf" srcId="{06070E5C-213A-4ECD-A0A1-6359601FBEC2}" destId="{E264CBAC-D169-4B09-B7C2-4B8820AC1F1A}" srcOrd="6" destOrd="0" presId="urn:microsoft.com/office/officeart/2018/2/layout/IconLabelList"/>
    <dgm:cxn modelId="{C15467BA-FA2D-7646-9B10-F3BE5DE908E9}" type="presParOf" srcId="{E264CBAC-D169-4B09-B7C2-4B8820AC1F1A}" destId="{3BECEE9E-9B11-476D-AAD2-58247D204610}" srcOrd="0" destOrd="0" presId="urn:microsoft.com/office/officeart/2018/2/layout/IconLabelList"/>
    <dgm:cxn modelId="{4F2D5D25-C57D-724C-AE92-BF403BF0FEDC}" type="presParOf" srcId="{E264CBAC-D169-4B09-B7C2-4B8820AC1F1A}" destId="{AED2813D-27CF-472B-BC49-0862307DA452}" srcOrd="1" destOrd="0" presId="urn:microsoft.com/office/officeart/2018/2/layout/IconLabelList"/>
    <dgm:cxn modelId="{B453616A-2437-E248-8C6B-B0175C3E5E9A}" type="presParOf" srcId="{E264CBAC-D169-4B09-B7C2-4B8820AC1F1A}" destId="{1FA50BF1-B809-4901-8F32-B23BA202C505}"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45F6840-A5CA-49EE-BFF4-8D509A5D048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77A88A0-FD38-4EBC-827F-8D3DE8512E20}">
      <dgm:prSet/>
      <dgm:spPr/>
      <dgm:t>
        <a:bodyPr/>
        <a:lstStyle/>
        <a:p>
          <a:r>
            <a:rPr lang="en-US" baseline="0" dirty="0"/>
            <a:t>Psychological testing is crucial for domestic violence intervention (Jackson-Cherry &amp; Erford, 2018)</a:t>
          </a:r>
          <a:endParaRPr lang="en-US" dirty="0"/>
        </a:p>
      </dgm:t>
    </dgm:pt>
    <dgm:pt modelId="{577E578A-7610-4BD2-84C0-DF4D475AC47D}" type="parTrans" cxnId="{44E6839C-FF7A-4657-B813-D3B1D58B5FEB}">
      <dgm:prSet/>
      <dgm:spPr/>
      <dgm:t>
        <a:bodyPr/>
        <a:lstStyle/>
        <a:p>
          <a:endParaRPr lang="en-US"/>
        </a:p>
      </dgm:t>
    </dgm:pt>
    <dgm:pt modelId="{F6F46583-796D-49D3-AB0F-1F96EFA880E3}" type="sibTrans" cxnId="{44E6839C-FF7A-4657-B813-D3B1D58B5FEB}">
      <dgm:prSet/>
      <dgm:spPr/>
      <dgm:t>
        <a:bodyPr/>
        <a:lstStyle/>
        <a:p>
          <a:endParaRPr lang="en-US"/>
        </a:p>
      </dgm:t>
    </dgm:pt>
    <dgm:pt modelId="{06C6E9F4-7FA4-4AEF-AE6C-72E6B0CC708C}">
      <dgm:prSet/>
      <dgm:spPr/>
      <dgm:t>
        <a:bodyPr/>
        <a:lstStyle/>
        <a:p>
          <a:r>
            <a:rPr lang="en-US" baseline="0" dirty="0"/>
            <a:t>Current tools provide important insight but have limitations (Morr &amp; Layal, 2020; Purbarrar et al., 2023)</a:t>
          </a:r>
          <a:endParaRPr lang="en-US" dirty="0"/>
        </a:p>
      </dgm:t>
    </dgm:pt>
    <dgm:pt modelId="{A014F840-CF28-48A3-A959-BA0AD19E29A0}" type="parTrans" cxnId="{FFBCF734-9916-450E-A7D4-2008BD512D68}">
      <dgm:prSet/>
      <dgm:spPr/>
      <dgm:t>
        <a:bodyPr/>
        <a:lstStyle/>
        <a:p>
          <a:endParaRPr lang="en-US"/>
        </a:p>
      </dgm:t>
    </dgm:pt>
    <dgm:pt modelId="{B4B7CD38-2960-452C-B0C5-5337F6928DE7}" type="sibTrans" cxnId="{FFBCF734-9916-450E-A7D4-2008BD512D68}">
      <dgm:prSet/>
      <dgm:spPr/>
      <dgm:t>
        <a:bodyPr/>
        <a:lstStyle/>
        <a:p>
          <a:endParaRPr lang="en-US"/>
        </a:p>
      </dgm:t>
    </dgm:pt>
    <dgm:pt modelId="{DAF93CDC-A4F5-4952-B782-0A19B874D30D}">
      <dgm:prSet/>
      <dgm:spPr/>
      <dgm:t>
        <a:bodyPr/>
        <a:lstStyle/>
        <a:p>
          <a:r>
            <a:rPr lang="en-US" baseline="0" dirty="0"/>
            <a:t>Future assessments should be more culturally sensitive, technology-driver, and holistic</a:t>
          </a:r>
          <a:endParaRPr lang="en-US" dirty="0"/>
        </a:p>
      </dgm:t>
    </dgm:pt>
    <dgm:pt modelId="{10190F0D-A6E5-4DA7-B875-3D23307B146C}" type="parTrans" cxnId="{90E6FC6C-3C1E-448B-B53A-A32C267030DE}">
      <dgm:prSet/>
      <dgm:spPr/>
      <dgm:t>
        <a:bodyPr/>
        <a:lstStyle/>
        <a:p>
          <a:endParaRPr lang="en-US"/>
        </a:p>
      </dgm:t>
    </dgm:pt>
    <dgm:pt modelId="{0F5DEFE7-574B-4AC8-ADE5-21C2BD3DDAC9}" type="sibTrans" cxnId="{90E6FC6C-3C1E-448B-B53A-A32C267030DE}">
      <dgm:prSet/>
      <dgm:spPr/>
      <dgm:t>
        <a:bodyPr/>
        <a:lstStyle/>
        <a:p>
          <a:endParaRPr lang="en-US"/>
        </a:p>
      </dgm:t>
    </dgm:pt>
    <dgm:pt modelId="{13014161-B485-4265-97FC-59856AC3387F}">
      <dgm:prSet/>
      <dgm:spPr/>
      <dgm:t>
        <a:bodyPr/>
        <a:lstStyle/>
        <a:p>
          <a:r>
            <a:rPr lang="en-US" baseline="0" dirty="0"/>
            <a:t>Protecting victims’ rights and safety are the highest priority (Kulkarni, 2018) </a:t>
          </a:r>
          <a:endParaRPr lang="en-US" dirty="0"/>
        </a:p>
      </dgm:t>
    </dgm:pt>
    <dgm:pt modelId="{8031B8D1-1971-482C-B558-4C5A730FC610}" type="parTrans" cxnId="{C2825AA2-973B-4C34-BFA2-3FE65627037D}">
      <dgm:prSet/>
      <dgm:spPr/>
      <dgm:t>
        <a:bodyPr/>
        <a:lstStyle/>
        <a:p>
          <a:endParaRPr lang="en-US"/>
        </a:p>
      </dgm:t>
    </dgm:pt>
    <dgm:pt modelId="{EDD4258C-5683-4101-9B45-3FF783D767DA}" type="sibTrans" cxnId="{C2825AA2-973B-4C34-BFA2-3FE65627037D}">
      <dgm:prSet/>
      <dgm:spPr/>
      <dgm:t>
        <a:bodyPr/>
        <a:lstStyle/>
        <a:p>
          <a:endParaRPr lang="en-US"/>
        </a:p>
      </dgm:t>
    </dgm:pt>
    <dgm:pt modelId="{CF1918B0-7EBA-B343-BE49-24BEA15B631B}" type="pres">
      <dgm:prSet presAssocID="{745F6840-A5CA-49EE-BFF4-8D509A5D0484}" presName="vert0" presStyleCnt="0">
        <dgm:presLayoutVars>
          <dgm:dir/>
          <dgm:animOne val="branch"/>
          <dgm:animLvl val="lvl"/>
        </dgm:presLayoutVars>
      </dgm:prSet>
      <dgm:spPr/>
    </dgm:pt>
    <dgm:pt modelId="{0F0392E5-434F-AA4C-9178-410427C6CC7F}" type="pres">
      <dgm:prSet presAssocID="{877A88A0-FD38-4EBC-827F-8D3DE8512E20}" presName="thickLine" presStyleLbl="alignNode1" presStyleIdx="0" presStyleCnt="4"/>
      <dgm:spPr/>
    </dgm:pt>
    <dgm:pt modelId="{BFEF4AEC-10D7-D941-967A-0B87F70E413E}" type="pres">
      <dgm:prSet presAssocID="{877A88A0-FD38-4EBC-827F-8D3DE8512E20}" presName="horz1" presStyleCnt="0"/>
      <dgm:spPr/>
    </dgm:pt>
    <dgm:pt modelId="{9A983036-2400-B345-B541-1A0E9E14BAB6}" type="pres">
      <dgm:prSet presAssocID="{877A88A0-FD38-4EBC-827F-8D3DE8512E20}" presName="tx1" presStyleLbl="revTx" presStyleIdx="0" presStyleCnt="4"/>
      <dgm:spPr/>
    </dgm:pt>
    <dgm:pt modelId="{03F96061-A347-B649-85D4-EB61FE9D1B0A}" type="pres">
      <dgm:prSet presAssocID="{877A88A0-FD38-4EBC-827F-8D3DE8512E20}" presName="vert1" presStyleCnt="0"/>
      <dgm:spPr/>
    </dgm:pt>
    <dgm:pt modelId="{1C19CB73-1075-1442-B602-C0E6322EFCAB}" type="pres">
      <dgm:prSet presAssocID="{06C6E9F4-7FA4-4AEF-AE6C-72E6B0CC708C}" presName="thickLine" presStyleLbl="alignNode1" presStyleIdx="1" presStyleCnt="4"/>
      <dgm:spPr/>
    </dgm:pt>
    <dgm:pt modelId="{AA9C4C96-55D3-E94F-9462-B6E4964CA5F4}" type="pres">
      <dgm:prSet presAssocID="{06C6E9F4-7FA4-4AEF-AE6C-72E6B0CC708C}" presName="horz1" presStyleCnt="0"/>
      <dgm:spPr/>
    </dgm:pt>
    <dgm:pt modelId="{64BB3312-1CD1-654C-83F9-683A2FA2B1C5}" type="pres">
      <dgm:prSet presAssocID="{06C6E9F4-7FA4-4AEF-AE6C-72E6B0CC708C}" presName="tx1" presStyleLbl="revTx" presStyleIdx="1" presStyleCnt="4"/>
      <dgm:spPr/>
    </dgm:pt>
    <dgm:pt modelId="{8765C924-1255-3B44-9482-834D4EE99998}" type="pres">
      <dgm:prSet presAssocID="{06C6E9F4-7FA4-4AEF-AE6C-72E6B0CC708C}" presName="vert1" presStyleCnt="0"/>
      <dgm:spPr/>
    </dgm:pt>
    <dgm:pt modelId="{38C68380-0957-504A-B06C-9B5644B4ABD9}" type="pres">
      <dgm:prSet presAssocID="{DAF93CDC-A4F5-4952-B782-0A19B874D30D}" presName="thickLine" presStyleLbl="alignNode1" presStyleIdx="2" presStyleCnt="4"/>
      <dgm:spPr/>
    </dgm:pt>
    <dgm:pt modelId="{869B7D6A-BC47-A749-9E8D-65D8952EB592}" type="pres">
      <dgm:prSet presAssocID="{DAF93CDC-A4F5-4952-B782-0A19B874D30D}" presName="horz1" presStyleCnt="0"/>
      <dgm:spPr/>
    </dgm:pt>
    <dgm:pt modelId="{80917E7A-34AB-7A4E-9678-5B722C41FA2E}" type="pres">
      <dgm:prSet presAssocID="{DAF93CDC-A4F5-4952-B782-0A19B874D30D}" presName="tx1" presStyleLbl="revTx" presStyleIdx="2" presStyleCnt="4"/>
      <dgm:spPr/>
    </dgm:pt>
    <dgm:pt modelId="{CA7AD3D4-556E-1041-847D-C487347B5B57}" type="pres">
      <dgm:prSet presAssocID="{DAF93CDC-A4F5-4952-B782-0A19B874D30D}" presName="vert1" presStyleCnt="0"/>
      <dgm:spPr/>
    </dgm:pt>
    <dgm:pt modelId="{0FD4C524-4179-0B4F-A06A-6FF9B241A01C}" type="pres">
      <dgm:prSet presAssocID="{13014161-B485-4265-97FC-59856AC3387F}" presName="thickLine" presStyleLbl="alignNode1" presStyleIdx="3" presStyleCnt="4"/>
      <dgm:spPr/>
    </dgm:pt>
    <dgm:pt modelId="{3B0F1090-84DF-DC49-B2E5-35262E2DA604}" type="pres">
      <dgm:prSet presAssocID="{13014161-B485-4265-97FC-59856AC3387F}" presName="horz1" presStyleCnt="0"/>
      <dgm:spPr/>
    </dgm:pt>
    <dgm:pt modelId="{B4F0911E-84FA-2444-951E-E4F4C6A5A508}" type="pres">
      <dgm:prSet presAssocID="{13014161-B485-4265-97FC-59856AC3387F}" presName="tx1" presStyleLbl="revTx" presStyleIdx="3" presStyleCnt="4"/>
      <dgm:spPr/>
    </dgm:pt>
    <dgm:pt modelId="{3401FEE7-776A-6B4C-B80E-133610C20B3F}" type="pres">
      <dgm:prSet presAssocID="{13014161-B485-4265-97FC-59856AC3387F}" presName="vert1" presStyleCnt="0"/>
      <dgm:spPr/>
    </dgm:pt>
  </dgm:ptLst>
  <dgm:cxnLst>
    <dgm:cxn modelId="{69869127-401B-594E-9B80-FCF12B7A7ED8}" type="presOf" srcId="{13014161-B485-4265-97FC-59856AC3387F}" destId="{B4F0911E-84FA-2444-951E-E4F4C6A5A508}" srcOrd="0" destOrd="0" presId="urn:microsoft.com/office/officeart/2008/layout/LinedList"/>
    <dgm:cxn modelId="{AC874734-919C-8E47-B670-25F277C47F70}" type="presOf" srcId="{06C6E9F4-7FA4-4AEF-AE6C-72E6B0CC708C}" destId="{64BB3312-1CD1-654C-83F9-683A2FA2B1C5}" srcOrd="0" destOrd="0" presId="urn:microsoft.com/office/officeart/2008/layout/LinedList"/>
    <dgm:cxn modelId="{FFBCF734-9916-450E-A7D4-2008BD512D68}" srcId="{745F6840-A5CA-49EE-BFF4-8D509A5D0484}" destId="{06C6E9F4-7FA4-4AEF-AE6C-72E6B0CC708C}" srcOrd="1" destOrd="0" parTransId="{A014F840-CF28-48A3-A959-BA0AD19E29A0}" sibTransId="{B4B7CD38-2960-452C-B0C5-5337F6928DE7}"/>
    <dgm:cxn modelId="{5EA63839-6201-7E4B-BF99-5BE67E2F4553}" type="presOf" srcId="{DAF93CDC-A4F5-4952-B782-0A19B874D30D}" destId="{80917E7A-34AB-7A4E-9678-5B722C41FA2E}" srcOrd="0" destOrd="0" presId="urn:microsoft.com/office/officeart/2008/layout/LinedList"/>
    <dgm:cxn modelId="{90E6FC6C-3C1E-448B-B53A-A32C267030DE}" srcId="{745F6840-A5CA-49EE-BFF4-8D509A5D0484}" destId="{DAF93CDC-A4F5-4952-B782-0A19B874D30D}" srcOrd="2" destOrd="0" parTransId="{10190F0D-A6E5-4DA7-B875-3D23307B146C}" sibTransId="{0F5DEFE7-574B-4AC8-ADE5-21C2BD3DDAC9}"/>
    <dgm:cxn modelId="{9E80147E-446C-634C-9EFF-90BF37DC3224}" type="presOf" srcId="{877A88A0-FD38-4EBC-827F-8D3DE8512E20}" destId="{9A983036-2400-B345-B541-1A0E9E14BAB6}" srcOrd="0" destOrd="0" presId="urn:microsoft.com/office/officeart/2008/layout/LinedList"/>
    <dgm:cxn modelId="{5CF0FB83-DB3E-A54D-9EFE-F33375B00D24}" type="presOf" srcId="{745F6840-A5CA-49EE-BFF4-8D509A5D0484}" destId="{CF1918B0-7EBA-B343-BE49-24BEA15B631B}" srcOrd="0" destOrd="0" presId="urn:microsoft.com/office/officeart/2008/layout/LinedList"/>
    <dgm:cxn modelId="{44E6839C-FF7A-4657-B813-D3B1D58B5FEB}" srcId="{745F6840-A5CA-49EE-BFF4-8D509A5D0484}" destId="{877A88A0-FD38-4EBC-827F-8D3DE8512E20}" srcOrd="0" destOrd="0" parTransId="{577E578A-7610-4BD2-84C0-DF4D475AC47D}" sibTransId="{F6F46583-796D-49D3-AB0F-1F96EFA880E3}"/>
    <dgm:cxn modelId="{C2825AA2-973B-4C34-BFA2-3FE65627037D}" srcId="{745F6840-A5CA-49EE-BFF4-8D509A5D0484}" destId="{13014161-B485-4265-97FC-59856AC3387F}" srcOrd="3" destOrd="0" parTransId="{8031B8D1-1971-482C-B558-4C5A730FC610}" sibTransId="{EDD4258C-5683-4101-9B45-3FF783D767DA}"/>
    <dgm:cxn modelId="{38B3B133-E5DF-3E4B-A498-6133E060C761}" type="presParOf" srcId="{CF1918B0-7EBA-B343-BE49-24BEA15B631B}" destId="{0F0392E5-434F-AA4C-9178-410427C6CC7F}" srcOrd="0" destOrd="0" presId="urn:microsoft.com/office/officeart/2008/layout/LinedList"/>
    <dgm:cxn modelId="{463BF6A7-82CB-1B4C-B888-C1F60A586436}" type="presParOf" srcId="{CF1918B0-7EBA-B343-BE49-24BEA15B631B}" destId="{BFEF4AEC-10D7-D941-967A-0B87F70E413E}" srcOrd="1" destOrd="0" presId="urn:microsoft.com/office/officeart/2008/layout/LinedList"/>
    <dgm:cxn modelId="{6C249E8B-79B8-364F-BD21-BBD659CC84AA}" type="presParOf" srcId="{BFEF4AEC-10D7-D941-967A-0B87F70E413E}" destId="{9A983036-2400-B345-B541-1A0E9E14BAB6}" srcOrd="0" destOrd="0" presId="urn:microsoft.com/office/officeart/2008/layout/LinedList"/>
    <dgm:cxn modelId="{72E8807F-177D-D040-9A39-ABF3C4D52A8D}" type="presParOf" srcId="{BFEF4AEC-10D7-D941-967A-0B87F70E413E}" destId="{03F96061-A347-B649-85D4-EB61FE9D1B0A}" srcOrd="1" destOrd="0" presId="urn:microsoft.com/office/officeart/2008/layout/LinedList"/>
    <dgm:cxn modelId="{E3A1679B-F5AF-7C4C-8236-2EF492A735E0}" type="presParOf" srcId="{CF1918B0-7EBA-B343-BE49-24BEA15B631B}" destId="{1C19CB73-1075-1442-B602-C0E6322EFCAB}" srcOrd="2" destOrd="0" presId="urn:microsoft.com/office/officeart/2008/layout/LinedList"/>
    <dgm:cxn modelId="{FBB6FA97-F20B-2D46-A355-EB94B1EC557A}" type="presParOf" srcId="{CF1918B0-7EBA-B343-BE49-24BEA15B631B}" destId="{AA9C4C96-55D3-E94F-9462-B6E4964CA5F4}" srcOrd="3" destOrd="0" presId="urn:microsoft.com/office/officeart/2008/layout/LinedList"/>
    <dgm:cxn modelId="{76BD0AD1-0411-BC46-806A-4361FC096124}" type="presParOf" srcId="{AA9C4C96-55D3-E94F-9462-B6E4964CA5F4}" destId="{64BB3312-1CD1-654C-83F9-683A2FA2B1C5}" srcOrd="0" destOrd="0" presId="urn:microsoft.com/office/officeart/2008/layout/LinedList"/>
    <dgm:cxn modelId="{75EBDA1B-16A4-6249-92E5-7004FD40374C}" type="presParOf" srcId="{AA9C4C96-55D3-E94F-9462-B6E4964CA5F4}" destId="{8765C924-1255-3B44-9482-834D4EE99998}" srcOrd="1" destOrd="0" presId="urn:microsoft.com/office/officeart/2008/layout/LinedList"/>
    <dgm:cxn modelId="{B217F2FC-F272-4B4F-BD01-97D6598B06DB}" type="presParOf" srcId="{CF1918B0-7EBA-B343-BE49-24BEA15B631B}" destId="{38C68380-0957-504A-B06C-9B5644B4ABD9}" srcOrd="4" destOrd="0" presId="urn:microsoft.com/office/officeart/2008/layout/LinedList"/>
    <dgm:cxn modelId="{EC096823-9A45-FE41-9120-38AF66895C83}" type="presParOf" srcId="{CF1918B0-7EBA-B343-BE49-24BEA15B631B}" destId="{869B7D6A-BC47-A749-9E8D-65D8952EB592}" srcOrd="5" destOrd="0" presId="urn:microsoft.com/office/officeart/2008/layout/LinedList"/>
    <dgm:cxn modelId="{56CF4B28-38D8-724D-AC80-9CF85D29AFCF}" type="presParOf" srcId="{869B7D6A-BC47-A749-9E8D-65D8952EB592}" destId="{80917E7A-34AB-7A4E-9678-5B722C41FA2E}" srcOrd="0" destOrd="0" presId="urn:microsoft.com/office/officeart/2008/layout/LinedList"/>
    <dgm:cxn modelId="{A3781C67-62FE-8446-A45A-ACE3CCFA1542}" type="presParOf" srcId="{869B7D6A-BC47-A749-9E8D-65D8952EB592}" destId="{CA7AD3D4-556E-1041-847D-C487347B5B57}" srcOrd="1" destOrd="0" presId="urn:microsoft.com/office/officeart/2008/layout/LinedList"/>
    <dgm:cxn modelId="{59C21644-6955-7644-84FD-1E20B2F4A632}" type="presParOf" srcId="{CF1918B0-7EBA-B343-BE49-24BEA15B631B}" destId="{0FD4C524-4179-0B4F-A06A-6FF9B241A01C}" srcOrd="6" destOrd="0" presId="urn:microsoft.com/office/officeart/2008/layout/LinedList"/>
    <dgm:cxn modelId="{A714A1A8-3852-1547-9BF2-9CF9AE2E499F}" type="presParOf" srcId="{CF1918B0-7EBA-B343-BE49-24BEA15B631B}" destId="{3B0F1090-84DF-DC49-B2E5-35262E2DA604}" srcOrd="7" destOrd="0" presId="urn:microsoft.com/office/officeart/2008/layout/LinedList"/>
    <dgm:cxn modelId="{2C8A11E7-979A-F944-A8E4-0BE694CE3C99}" type="presParOf" srcId="{3B0F1090-84DF-DC49-B2E5-35262E2DA604}" destId="{B4F0911E-84FA-2444-951E-E4F4C6A5A508}" srcOrd="0" destOrd="0" presId="urn:microsoft.com/office/officeart/2008/layout/LinedList"/>
    <dgm:cxn modelId="{88551D5B-A3DC-EA42-AA89-805AA2547ED0}" type="presParOf" srcId="{3B0F1090-84DF-DC49-B2E5-35262E2DA604}" destId="{3401FEE7-776A-6B4C-B80E-133610C20B3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EE2618-2E66-4DED-948B-1384DF4DAB2E}">
      <dsp:nvSpPr>
        <dsp:cNvPr id="0" name=""/>
        <dsp:cNvSpPr/>
      </dsp:nvSpPr>
      <dsp:spPr>
        <a:xfrm>
          <a:off x="0" y="1486"/>
          <a:ext cx="9601200" cy="7533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29F91C-2D70-43A8-B659-B49EF3A0E9AF}">
      <dsp:nvSpPr>
        <dsp:cNvPr id="0" name=""/>
        <dsp:cNvSpPr/>
      </dsp:nvSpPr>
      <dsp:spPr>
        <a:xfrm>
          <a:off x="227889" y="170990"/>
          <a:ext cx="414344" cy="4143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64233B-C20A-4F4E-AAD4-59BF4365F60F}">
      <dsp:nvSpPr>
        <dsp:cNvPr id="0" name=""/>
        <dsp:cNvSpPr/>
      </dsp:nvSpPr>
      <dsp:spPr>
        <a:xfrm>
          <a:off x="870122" y="1486"/>
          <a:ext cx="8731077"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889000">
            <a:lnSpc>
              <a:spcPct val="100000"/>
            </a:lnSpc>
            <a:spcBef>
              <a:spcPct val="0"/>
            </a:spcBef>
            <a:spcAft>
              <a:spcPct val="35000"/>
            </a:spcAft>
            <a:buNone/>
          </a:pPr>
          <a:r>
            <a:rPr lang="en-US" sz="2000" kern="1200" baseline="0" dirty="0"/>
            <a:t>Determines safety planning needs (Garcia-Vergara et al., 2022; Jackson-Cherry &amp; Erford, 2018)</a:t>
          </a:r>
          <a:endParaRPr lang="en-US" sz="2000" kern="1200" dirty="0"/>
        </a:p>
      </dsp:txBody>
      <dsp:txXfrm>
        <a:off x="870122" y="1486"/>
        <a:ext cx="8731077" cy="753353"/>
      </dsp:txXfrm>
    </dsp:sp>
    <dsp:sp modelId="{1F5DF72C-EB24-4B29-A954-B04906B4C90C}">
      <dsp:nvSpPr>
        <dsp:cNvPr id="0" name=""/>
        <dsp:cNvSpPr/>
      </dsp:nvSpPr>
      <dsp:spPr>
        <a:xfrm>
          <a:off x="0" y="943177"/>
          <a:ext cx="9601200" cy="7533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671515-F8FC-42AB-902C-5522E816CB75}">
      <dsp:nvSpPr>
        <dsp:cNvPr id="0" name=""/>
        <dsp:cNvSpPr/>
      </dsp:nvSpPr>
      <dsp:spPr>
        <a:xfrm>
          <a:off x="227889" y="1112682"/>
          <a:ext cx="414344" cy="4143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AB6014-2A5F-4252-AC21-8B0BCF351EAC}">
      <dsp:nvSpPr>
        <dsp:cNvPr id="0" name=""/>
        <dsp:cNvSpPr/>
      </dsp:nvSpPr>
      <dsp:spPr>
        <a:xfrm>
          <a:off x="870122" y="943177"/>
          <a:ext cx="8731077"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889000">
            <a:lnSpc>
              <a:spcPct val="100000"/>
            </a:lnSpc>
            <a:spcBef>
              <a:spcPct val="0"/>
            </a:spcBef>
            <a:spcAft>
              <a:spcPct val="35000"/>
            </a:spcAft>
            <a:buNone/>
          </a:pPr>
          <a:r>
            <a:rPr lang="en-US" sz="2000" kern="1200" baseline="0" dirty="0"/>
            <a:t>Guides referral to trauma-focused therapies (Goncalves et al., 2024)</a:t>
          </a:r>
          <a:endParaRPr lang="en-US" sz="2000" kern="1200" dirty="0"/>
        </a:p>
      </dsp:txBody>
      <dsp:txXfrm>
        <a:off x="870122" y="943177"/>
        <a:ext cx="8731077" cy="753353"/>
      </dsp:txXfrm>
    </dsp:sp>
    <dsp:sp modelId="{894B57D7-0248-46B2-86E4-E4F9C876D636}">
      <dsp:nvSpPr>
        <dsp:cNvPr id="0" name=""/>
        <dsp:cNvSpPr/>
      </dsp:nvSpPr>
      <dsp:spPr>
        <a:xfrm>
          <a:off x="0" y="1884869"/>
          <a:ext cx="9601200" cy="7533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2A9D03-DCD2-429D-BEA5-A28EEE28AAA7}">
      <dsp:nvSpPr>
        <dsp:cNvPr id="0" name=""/>
        <dsp:cNvSpPr/>
      </dsp:nvSpPr>
      <dsp:spPr>
        <a:xfrm>
          <a:off x="227889" y="2054373"/>
          <a:ext cx="414344" cy="4143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73DD22-56E6-4DA9-8209-81FD6F054E08}">
      <dsp:nvSpPr>
        <dsp:cNvPr id="0" name=""/>
        <dsp:cNvSpPr/>
      </dsp:nvSpPr>
      <dsp:spPr>
        <a:xfrm>
          <a:off x="870122" y="1884869"/>
          <a:ext cx="8731077"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889000">
            <a:lnSpc>
              <a:spcPct val="100000"/>
            </a:lnSpc>
            <a:spcBef>
              <a:spcPct val="0"/>
            </a:spcBef>
            <a:spcAft>
              <a:spcPct val="35000"/>
            </a:spcAft>
            <a:buNone/>
          </a:pPr>
          <a:r>
            <a:rPr lang="en-US" sz="2000" kern="1200" baseline="0" dirty="0"/>
            <a:t>Tracks progress and treatment outcomes (Kulkarni, 2018)</a:t>
          </a:r>
          <a:endParaRPr lang="en-US" sz="2000" kern="1200" dirty="0"/>
        </a:p>
      </dsp:txBody>
      <dsp:txXfrm>
        <a:off x="870122" y="1884869"/>
        <a:ext cx="8731077" cy="753353"/>
      </dsp:txXfrm>
    </dsp:sp>
    <dsp:sp modelId="{EFD5BB63-4C96-44F0-9516-E785CBF61D83}">
      <dsp:nvSpPr>
        <dsp:cNvPr id="0" name=""/>
        <dsp:cNvSpPr/>
      </dsp:nvSpPr>
      <dsp:spPr>
        <a:xfrm>
          <a:off x="0" y="2826560"/>
          <a:ext cx="9601200" cy="7533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8FB718-E223-4F20-8D40-E13A749B75B8}">
      <dsp:nvSpPr>
        <dsp:cNvPr id="0" name=""/>
        <dsp:cNvSpPr/>
      </dsp:nvSpPr>
      <dsp:spPr>
        <a:xfrm>
          <a:off x="227889" y="2996064"/>
          <a:ext cx="414344" cy="4143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23CDF3-E10F-4473-AF54-6DD15A8D4375}">
      <dsp:nvSpPr>
        <dsp:cNvPr id="0" name=""/>
        <dsp:cNvSpPr/>
      </dsp:nvSpPr>
      <dsp:spPr>
        <a:xfrm>
          <a:off x="870122" y="2826560"/>
          <a:ext cx="8731077"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889000">
            <a:lnSpc>
              <a:spcPct val="100000"/>
            </a:lnSpc>
            <a:spcBef>
              <a:spcPct val="0"/>
            </a:spcBef>
            <a:spcAft>
              <a:spcPct val="35000"/>
            </a:spcAft>
            <a:buNone/>
          </a:pPr>
          <a:r>
            <a:rPr lang="en-US" sz="2000" kern="1200" baseline="0" dirty="0"/>
            <a:t>Supports advocacy in legal and community settings</a:t>
          </a:r>
          <a:endParaRPr lang="en-US" sz="2000" kern="1200" dirty="0"/>
        </a:p>
      </dsp:txBody>
      <dsp:txXfrm>
        <a:off x="870122" y="2826560"/>
        <a:ext cx="8731077" cy="7533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13838-9CAB-8A48-B6EC-D2362B030748}">
      <dsp:nvSpPr>
        <dsp:cNvPr id="0" name=""/>
        <dsp:cNvSpPr/>
      </dsp:nvSpPr>
      <dsp:spPr>
        <a:xfrm>
          <a:off x="2812"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1910A6-543A-844D-B584-8E7A8A46D48D}">
      <dsp:nvSpPr>
        <dsp:cNvPr id="0" name=""/>
        <dsp:cNvSpPr/>
      </dsp:nvSpPr>
      <dsp:spPr>
        <a:xfrm>
          <a:off x="225965"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baseline="0" dirty="0"/>
            <a:t>Some lack cultural sensitivity (Purbarrar et al., 2023)</a:t>
          </a:r>
          <a:endParaRPr lang="en-US" sz="1600" kern="1200" dirty="0"/>
        </a:p>
      </dsp:txBody>
      <dsp:txXfrm>
        <a:off x="263318" y="1296391"/>
        <a:ext cx="1933670" cy="1200612"/>
      </dsp:txXfrm>
    </dsp:sp>
    <dsp:sp modelId="{A9B0BF48-0142-1747-8DB6-0DE6A040BF2C}">
      <dsp:nvSpPr>
        <dsp:cNvPr id="0" name=""/>
        <dsp:cNvSpPr/>
      </dsp:nvSpPr>
      <dsp:spPr>
        <a:xfrm>
          <a:off x="2457494"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E90B03-83F7-384F-8F53-181074FACB88}">
      <dsp:nvSpPr>
        <dsp:cNvPr id="0" name=""/>
        <dsp:cNvSpPr/>
      </dsp:nvSpPr>
      <dsp:spPr>
        <a:xfrm>
          <a:off x="2680647"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baseline="0" dirty="0"/>
            <a:t>Over-reliance on self-reporting may cause underreporting</a:t>
          </a:r>
          <a:endParaRPr lang="en-US" sz="1600" kern="1200" dirty="0"/>
        </a:p>
      </dsp:txBody>
      <dsp:txXfrm>
        <a:off x="2718000" y="1296391"/>
        <a:ext cx="1933670" cy="1200612"/>
      </dsp:txXfrm>
    </dsp:sp>
    <dsp:sp modelId="{0C55B012-4D46-B741-B09D-2FC5D8ABE9BB}">
      <dsp:nvSpPr>
        <dsp:cNvPr id="0" name=""/>
        <dsp:cNvSpPr/>
      </dsp:nvSpPr>
      <dsp:spPr>
        <a:xfrm>
          <a:off x="4912176"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D599D-0C1C-DA4A-B0EC-38F375D78B13}">
      <dsp:nvSpPr>
        <dsp:cNvPr id="0" name=""/>
        <dsp:cNvSpPr/>
      </dsp:nvSpPr>
      <dsp:spPr>
        <a:xfrm>
          <a:off x="5135329"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baseline="0" dirty="0"/>
            <a:t>Limited integration of technology (Morr &amp; Layal, 2022)</a:t>
          </a:r>
          <a:endParaRPr lang="en-US" sz="1600" kern="1200" dirty="0"/>
        </a:p>
      </dsp:txBody>
      <dsp:txXfrm>
        <a:off x="5172682" y="1296391"/>
        <a:ext cx="1933670" cy="1200612"/>
      </dsp:txXfrm>
    </dsp:sp>
    <dsp:sp modelId="{D04F5919-D7C2-D24C-8800-F0FE56164460}">
      <dsp:nvSpPr>
        <dsp:cNvPr id="0" name=""/>
        <dsp:cNvSpPr/>
      </dsp:nvSpPr>
      <dsp:spPr>
        <a:xfrm>
          <a:off x="7366858"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B6E498-D27D-4241-A81A-8968DFCC3CDE}">
      <dsp:nvSpPr>
        <dsp:cNvPr id="0" name=""/>
        <dsp:cNvSpPr/>
      </dsp:nvSpPr>
      <dsp:spPr>
        <a:xfrm>
          <a:off x="7590011"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baseline="0" dirty="0"/>
            <a:t>Not all assessments consider children exposed to domestic violence (Jackson-Cherry &amp; Erford, 2018)</a:t>
          </a:r>
          <a:endParaRPr lang="en-US" sz="1600" kern="1200" dirty="0"/>
        </a:p>
      </dsp:txBody>
      <dsp:txXfrm>
        <a:off x="7627364" y="1296391"/>
        <a:ext cx="1933670" cy="12006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25613-761D-CA43-8466-7AC3E0C8CE76}">
      <dsp:nvSpPr>
        <dsp:cNvPr id="0" name=""/>
        <dsp:cNvSpPr/>
      </dsp:nvSpPr>
      <dsp:spPr>
        <a:xfrm>
          <a:off x="0" y="48299"/>
          <a:ext cx="9601200" cy="82368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baseline="0" dirty="0"/>
            <a:t>Incorporating digital platforms for real-time safety monitoring (Morr &amp; Layal, 2020)</a:t>
          </a:r>
          <a:endParaRPr lang="en-US" sz="2200" kern="1200" dirty="0"/>
        </a:p>
      </dsp:txBody>
      <dsp:txXfrm>
        <a:off x="40209" y="88508"/>
        <a:ext cx="9520782" cy="743262"/>
      </dsp:txXfrm>
    </dsp:sp>
    <dsp:sp modelId="{B4AE8AA5-6B3F-ED41-AD01-356130B643B1}">
      <dsp:nvSpPr>
        <dsp:cNvPr id="0" name=""/>
        <dsp:cNvSpPr/>
      </dsp:nvSpPr>
      <dsp:spPr>
        <a:xfrm>
          <a:off x="0" y="935340"/>
          <a:ext cx="9601200" cy="82368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baseline="0" dirty="0"/>
            <a:t>More culturally validated tools (Purbarrar et al., 2023)</a:t>
          </a:r>
          <a:endParaRPr lang="en-US" sz="2200" kern="1200" dirty="0"/>
        </a:p>
      </dsp:txBody>
      <dsp:txXfrm>
        <a:off x="40209" y="975549"/>
        <a:ext cx="9520782" cy="743262"/>
      </dsp:txXfrm>
    </dsp:sp>
    <dsp:sp modelId="{A72D920E-F458-4347-BA78-C760BE6A2095}">
      <dsp:nvSpPr>
        <dsp:cNvPr id="0" name=""/>
        <dsp:cNvSpPr/>
      </dsp:nvSpPr>
      <dsp:spPr>
        <a:xfrm>
          <a:off x="0" y="1822380"/>
          <a:ext cx="9601200" cy="82368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baseline="0" dirty="0"/>
            <a:t>Expanded screening for resilience and coping strategies</a:t>
          </a:r>
          <a:endParaRPr lang="en-US" sz="2200" kern="1200" dirty="0"/>
        </a:p>
      </dsp:txBody>
      <dsp:txXfrm>
        <a:off x="40209" y="1862589"/>
        <a:ext cx="9520782" cy="743262"/>
      </dsp:txXfrm>
    </dsp:sp>
    <dsp:sp modelId="{A886BE24-8CB7-1E48-A705-6BA483EC6E9C}">
      <dsp:nvSpPr>
        <dsp:cNvPr id="0" name=""/>
        <dsp:cNvSpPr/>
      </dsp:nvSpPr>
      <dsp:spPr>
        <a:xfrm>
          <a:off x="0" y="2709420"/>
          <a:ext cx="9601200" cy="82368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baseline="0" dirty="0"/>
            <a:t>Integrating assessments for co-occurring issues (Dokkedahl et al., 2022)</a:t>
          </a:r>
          <a:endParaRPr lang="en-US" sz="2200" kern="1200" dirty="0"/>
        </a:p>
      </dsp:txBody>
      <dsp:txXfrm>
        <a:off x="40209" y="2749629"/>
        <a:ext cx="9520782" cy="7432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F92C6D-60A9-4905-B955-D2E88F1961EB}">
      <dsp:nvSpPr>
        <dsp:cNvPr id="0" name=""/>
        <dsp:cNvSpPr/>
      </dsp:nvSpPr>
      <dsp:spPr>
        <a:xfrm>
          <a:off x="738572" y="826157"/>
          <a:ext cx="919704" cy="9197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696B853F-0A5C-4E46-8D5F-3AB3799845EE}">
      <dsp:nvSpPr>
        <dsp:cNvPr id="0" name=""/>
        <dsp:cNvSpPr/>
      </dsp:nvSpPr>
      <dsp:spPr>
        <a:xfrm>
          <a:off x="176530"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baseline="0" dirty="0"/>
            <a:t>Right to safety and protection (Kulkarni, 2018)</a:t>
          </a:r>
          <a:endParaRPr lang="en-US" sz="1600" kern="1200" dirty="0"/>
        </a:p>
      </dsp:txBody>
      <dsp:txXfrm>
        <a:off x="176530" y="2035242"/>
        <a:ext cx="2043787" cy="720000"/>
      </dsp:txXfrm>
    </dsp:sp>
    <dsp:sp modelId="{64AF9F11-AE34-4374-8E9A-0FE04109267F}">
      <dsp:nvSpPr>
        <dsp:cNvPr id="0" name=""/>
        <dsp:cNvSpPr/>
      </dsp:nvSpPr>
      <dsp:spPr>
        <a:xfrm>
          <a:off x="3140022" y="826157"/>
          <a:ext cx="919704" cy="9197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360D33E7-C0C8-40BE-8FFC-4B21603C914E}">
      <dsp:nvSpPr>
        <dsp:cNvPr id="0" name=""/>
        <dsp:cNvSpPr/>
      </dsp:nvSpPr>
      <dsp:spPr>
        <a:xfrm>
          <a:off x="257798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baseline="0" dirty="0"/>
            <a:t>Right to access to counseling and legal support</a:t>
          </a:r>
          <a:endParaRPr lang="en-US" sz="1600" kern="1200" dirty="0"/>
        </a:p>
      </dsp:txBody>
      <dsp:txXfrm>
        <a:off x="2577981" y="2035242"/>
        <a:ext cx="2043787" cy="720000"/>
      </dsp:txXfrm>
    </dsp:sp>
    <dsp:sp modelId="{AB8E6C51-EABA-48D6-8657-1676B76FBA7E}">
      <dsp:nvSpPr>
        <dsp:cNvPr id="0" name=""/>
        <dsp:cNvSpPr/>
      </dsp:nvSpPr>
      <dsp:spPr>
        <a:xfrm>
          <a:off x="5541472" y="826157"/>
          <a:ext cx="919704" cy="9197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ADB5A01E-9396-4888-A757-CEF72CF23698}">
      <dsp:nvSpPr>
        <dsp:cNvPr id="0" name=""/>
        <dsp:cNvSpPr/>
      </dsp:nvSpPr>
      <dsp:spPr>
        <a:xfrm>
          <a:off x="497943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baseline="0" dirty="0"/>
            <a:t>Right to confidentiality, with exceptions</a:t>
          </a:r>
          <a:endParaRPr lang="en-US" sz="1600" kern="1200" dirty="0"/>
        </a:p>
      </dsp:txBody>
      <dsp:txXfrm>
        <a:off x="4979431" y="2035242"/>
        <a:ext cx="2043787" cy="720000"/>
      </dsp:txXfrm>
    </dsp:sp>
    <dsp:sp modelId="{3BECEE9E-9B11-476D-AAD2-58247D204610}">
      <dsp:nvSpPr>
        <dsp:cNvPr id="0" name=""/>
        <dsp:cNvSpPr/>
      </dsp:nvSpPr>
      <dsp:spPr>
        <a:xfrm>
          <a:off x="7942923" y="826157"/>
          <a:ext cx="919704" cy="9197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1FA50BF1-B809-4901-8F32-B23BA202C505}">
      <dsp:nvSpPr>
        <dsp:cNvPr id="0" name=""/>
        <dsp:cNvSpPr/>
      </dsp:nvSpPr>
      <dsp:spPr>
        <a:xfrm>
          <a:off x="738088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baseline="0" dirty="0"/>
            <a:t>Importance of trauma-informed advocacy </a:t>
          </a:r>
          <a:endParaRPr lang="en-US" sz="1600" kern="1200" dirty="0"/>
        </a:p>
      </dsp:txBody>
      <dsp:txXfrm>
        <a:off x="7380881" y="2035242"/>
        <a:ext cx="2043787"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392E5-434F-AA4C-9178-410427C6CC7F}">
      <dsp:nvSpPr>
        <dsp:cNvPr id="0" name=""/>
        <dsp:cNvSpPr/>
      </dsp:nvSpPr>
      <dsp:spPr>
        <a:xfrm>
          <a:off x="0" y="0"/>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983036-2400-B345-B541-1A0E9E14BAB6}">
      <dsp:nvSpPr>
        <dsp:cNvPr id="0" name=""/>
        <dsp:cNvSpPr/>
      </dsp:nvSpPr>
      <dsp:spPr>
        <a:xfrm>
          <a:off x="0" y="0"/>
          <a:ext cx="9601200" cy="895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baseline="0" dirty="0"/>
            <a:t>Psychological testing is crucial for domestic violence intervention (Jackson-Cherry &amp; Erford, 2018)</a:t>
          </a:r>
          <a:endParaRPr lang="en-US" sz="2600" kern="1200" dirty="0"/>
        </a:p>
      </dsp:txBody>
      <dsp:txXfrm>
        <a:off x="0" y="0"/>
        <a:ext cx="9601200" cy="895350"/>
      </dsp:txXfrm>
    </dsp:sp>
    <dsp:sp modelId="{1C19CB73-1075-1442-B602-C0E6322EFCAB}">
      <dsp:nvSpPr>
        <dsp:cNvPr id="0" name=""/>
        <dsp:cNvSpPr/>
      </dsp:nvSpPr>
      <dsp:spPr>
        <a:xfrm>
          <a:off x="0" y="895350"/>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BB3312-1CD1-654C-83F9-683A2FA2B1C5}">
      <dsp:nvSpPr>
        <dsp:cNvPr id="0" name=""/>
        <dsp:cNvSpPr/>
      </dsp:nvSpPr>
      <dsp:spPr>
        <a:xfrm>
          <a:off x="0" y="895350"/>
          <a:ext cx="9601200" cy="895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baseline="0" dirty="0"/>
            <a:t>Current tools provide important insight but have limitations (Morr &amp; Layal, 2020; Purbarrar et al., 2023)</a:t>
          </a:r>
          <a:endParaRPr lang="en-US" sz="2600" kern="1200" dirty="0"/>
        </a:p>
      </dsp:txBody>
      <dsp:txXfrm>
        <a:off x="0" y="895350"/>
        <a:ext cx="9601200" cy="895350"/>
      </dsp:txXfrm>
    </dsp:sp>
    <dsp:sp modelId="{38C68380-0957-504A-B06C-9B5644B4ABD9}">
      <dsp:nvSpPr>
        <dsp:cNvPr id="0" name=""/>
        <dsp:cNvSpPr/>
      </dsp:nvSpPr>
      <dsp:spPr>
        <a:xfrm>
          <a:off x="0" y="1790700"/>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917E7A-34AB-7A4E-9678-5B722C41FA2E}">
      <dsp:nvSpPr>
        <dsp:cNvPr id="0" name=""/>
        <dsp:cNvSpPr/>
      </dsp:nvSpPr>
      <dsp:spPr>
        <a:xfrm>
          <a:off x="0" y="1790700"/>
          <a:ext cx="9601200" cy="895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baseline="0" dirty="0"/>
            <a:t>Future assessments should be more culturally sensitive, technology-driver, and holistic</a:t>
          </a:r>
          <a:endParaRPr lang="en-US" sz="2600" kern="1200" dirty="0"/>
        </a:p>
      </dsp:txBody>
      <dsp:txXfrm>
        <a:off x="0" y="1790700"/>
        <a:ext cx="9601200" cy="895350"/>
      </dsp:txXfrm>
    </dsp:sp>
    <dsp:sp modelId="{0FD4C524-4179-0B4F-A06A-6FF9B241A01C}">
      <dsp:nvSpPr>
        <dsp:cNvPr id="0" name=""/>
        <dsp:cNvSpPr/>
      </dsp:nvSpPr>
      <dsp:spPr>
        <a:xfrm>
          <a:off x="0" y="2686050"/>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F0911E-84FA-2444-951E-E4F4C6A5A508}">
      <dsp:nvSpPr>
        <dsp:cNvPr id="0" name=""/>
        <dsp:cNvSpPr/>
      </dsp:nvSpPr>
      <dsp:spPr>
        <a:xfrm>
          <a:off x="0" y="2686050"/>
          <a:ext cx="9601200" cy="895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baseline="0" dirty="0"/>
            <a:t>Protecting victims’ rights and safety are the highest priority (Kulkarni, 2018) </a:t>
          </a:r>
          <a:endParaRPr lang="en-US" sz="2600" kern="1200" dirty="0"/>
        </a:p>
      </dsp:txBody>
      <dsp:txXfrm>
        <a:off x="0" y="2686050"/>
        <a:ext cx="9601200" cy="89535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E1FC02-9601-5244-B683-21F0D8A02539}" type="datetimeFigureOut">
              <a:rPr lang="en-US" smtClean="0"/>
              <a:t>9/2/25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9547D8-550E-E04F-8ADC-62AC10747744}" type="slidenum">
              <a:rPr lang="en-US" smtClean="0"/>
              <a:t>‹#›</a:t>
            </a:fld>
            <a:endParaRPr lang="en-US" dirty="0"/>
          </a:p>
        </p:txBody>
      </p:sp>
    </p:spTree>
    <p:extLst>
      <p:ext uri="{BB962C8B-B14F-4D97-AF65-F5344CB8AC3E}">
        <p14:creationId xmlns:p14="http://schemas.microsoft.com/office/powerpoint/2010/main" val="1047745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Hi everyone! My name is Kaylee Andersen, and today I will be discussing the role of psychological testing and assessment for domestic violence victims.</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1</a:t>
            </a:fld>
            <a:endParaRPr lang="en-US" dirty="0"/>
          </a:p>
        </p:txBody>
      </p:sp>
    </p:spTree>
    <p:extLst>
      <p:ext uri="{BB962C8B-B14F-4D97-AF65-F5344CB8AC3E}">
        <p14:creationId xmlns:p14="http://schemas.microsoft.com/office/powerpoint/2010/main" val="2752955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To demonstrate how assessments can be used, consider a case example where a survivor presents with symptoms of PTSD and depression after years of domestic violence. The counselor administers the PCL-5, BDI-II, and the DA. The results confirm significant trauma and risk of continued violence. Based on these results, the counselor creates an intervention plan that includes trauma-informed CBT, immediate safety planning, and referral to a local shelter (Gonçalves et al., 2024). The plan may also incorporate peer support groups, medical care, and community-based advocacy services (Jackson-Cherry &amp; Erford, 2018). Over time, assessments are repeated to continue monitoring for improvement. I believe this case highlights how testing is not static but instead an ongoing process.</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10</a:t>
            </a:fld>
            <a:endParaRPr lang="en-US" dirty="0"/>
          </a:p>
        </p:txBody>
      </p:sp>
    </p:spTree>
    <p:extLst>
      <p:ext uri="{BB962C8B-B14F-4D97-AF65-F5344CB8AC3E}">
        <p14:creationId xmlns:p14="http://schemas.microsoft.com/office/powerpoint/2010/main" val="963128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In conclusion, psychological testing plays an important role in supporting domestic violence victims (Jackson-Cherry &amp; Erford, 2018). Current tools such as the BDI-II, PCL-5, and DA provide valuable insights for intervention planning, but they also have limitations, such as cultural fairness and reliance on self-report (Morr &amp; Layal, 2020; Purbarrar et al., 2023). The future of testing should integrate technology, expand cultural validation, and focus not only on trauma but also on resilience. Innovations should prioritize accessibility, inclusivity, and adaptability across diverse client populations. All testing and interventions must uphold victims’ rights and safety (Kulkarni, 2018). As counselors, our responsibility is to use assessments as tools of empowerment and protection to ensure that survivors can rebuild their lives with dignity and support.</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11</a:t>
            </a:fld>
            <a:endParaRPr lang="en-US" dirty="0"/>
          </a:p>
        </p:txBody>
      </p:sp>
    </p:spTree>
    <p:extLst>
      <p:ext uri="{BB962C8B-B14F-4D97-AF65-F5344CB8AC3E}">
        <p14:creationId xmlns:p14="http://schemas.microsoft.com/office/powerpoint/2010/main" val="3634276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slides include sources used for today’s presentation. Thank you.</a:t>
            </a:r>
          </a:p>
        </p:txBody>
      </p:sp>
      <p:sp>
        <p:nvSpPr>
          <p:cNvPr id="4" name="Slide Number Placeholder 3"/>
          <p:cNvSpPr>
            <a:spLocks noGrp="1"/>
          </p:cNvSpPr>
          <p:nvPr>
            <p:ph type="sldNum" sz="quarter" idx="5"/>
          </p:nvPr>
        </p:nvSpPr>
        <p:spPr/>
        <p:txBody>
          <a:bodyPr/>
          <a:lstStyle/>
          <a:p>
            <a:fld id="{6F9547D8-550E-E04F-8ADC-62AC10747744}" type="slidenum">
              <a:rPr lang="en-US" smtClean="0"/>
              <a:t>12</a:t>
            </a:fld>
            <a:endParaRPr lang="en-US" dirty="0"/>
          </a:p>
        </p:txBody>
      </p:sp>
    </p:spTree>
    <p:extLst>
      <p:ext uri="{BB962C8B-B14F-4D97-AF65-F5344CB8AC3E}">
        <p14:creationId xmlns:p14="http://schemas.microsoft.com/office/powerpoint/2010/main" val="1716005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Today’s focus will be on the current tools and assessments used to identify the impact of abuse and guide intervention planning, the changes and improvements that could enhance the accuracy and fairness of these assessments in the future, and the important ethical and legal procedures that counselors must follow, including mandatory reporting, duty to warn, and ensuring that victims’ rights are protected. This presentation also highlights not only clinical practices but also advocacy for victim safety and empowerment. By keeping these perspectives in mind, counselors can provide interventions that are not only effective but also respectful of survivors’ rights and dignity (Kulkarni, 2018).</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2</a:t>
            </a:fld>
            <a:endParaRPr lang="en-US" dirty="0"/>
          </a:p>
        </p:txBody>
      </p:sp>
    </p:spTree>
    <p:extLst>
      <p:ext uri="{BB962C8B-B14F-4D97-AF65-F5344CB8AC3E}">
        <p14:creationId xmlns:p14="http://schemas.microsoft.com/office/powerpoint/2010/main" val="1430252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Domestic violence not only includes physical abuse but psychological as well (Dokkedahl et al., 2022). It is common for victims to experience trauma-related disorders, such as PTSD, depression, and anxiety. In some cases, substance abuse may also develop as a coping mechanism. Psychological assessments are important in identifying these effects, understanding the severity of symptoms, and evaluating risk factors for ongoing harm (Gonçalves et al., 2024). They also provide counselors with insight for treatment approaches. Without adequate assessments, interventions may not address all of the victim’s needs. These tools can also help determine whether immediate safety measures are needed, which makes them crucial to both crisis intervention and long-term treatment planning.</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3</a:t>
            </a:fld>
            <a:endParaRPr lang="en-US" dirty="0"/>
          </a:p>
        </p:txBody>
      </p:sp>
    </p:spTree>
    <p:extLst>
      <p:ext uri="{BB962C8B-B14F-4D97-AF65-F5344CB8AC3E}">
        <p14:creationId xmlns:p14="http://schemas.microsoft.com/office/powerpoint/2010/main" val="2226087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Currently, counselors rely on a range of assessments for domestic violence victims (Jackson-Cherry &amp; Erford, 2018). The Beck Depression Inventory-II (BDI-II) helps measure depressive symptoms, which are common in survivors. The PTSD Checklist for DSM-5 (PCL-5) assesses trauma exposure and posttraumatic stress responses (Roland et al., 2024). The Danger Assessment (DA) is important for predicting the likelihood of escalating violence or homicide (Garcia-Vergara et al., 2024). The Conflict Tactics Scale (CTS2) allows counselors to understand the nature, frequency, and severity of the abuse. Together, these assessments create a comprehensive overview that strengthens treatment planning and supports client advocacy. They also provide a clear picture of the client’s experiences, which helps to design interventions that are trauma-informed and focused on safety (Roland et al., 2024).</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4</a:t>
            </a:fld>
            <a:endParaRPr lang="en-US" dirty="0"/>
          </a:p>
        </p:txBody>
      </p:sp>
    </p:spTree>
    <p:extLst>
      <p:ext uri="{BB962C8B-B14F-4D97-AF65-F5344CB8AC3E}">
        <p14:creationId xmlns:p14="http://schemas.microsoft.com/office/powerpoint/2010/main" val="1053023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Assessment results play a crucial role in intervention planning (Jackson-Cherry &amp; Erford, 2018). For example, if the DA indicates there is a high risk of homicide, immediate safety planning with law enforcement and shelters becomes a priority (Garcia-Vergara et al., 2022). If depression or PTSD is identified, trauma-focused therapies, such as cognitive behavioral therapy (CBT) or eye movement desensitization and reprocessing (EMDR), may be beneficial (Gonçalves et al., 2024). Assessments also help to track any progress made over time, which allows both the counselor and client to see improvements or continuing concerns (Kulkarni, 2018). These assessments are not only beneficial for clinical use but also serve in legal or advocacy contexts, as they can be used to strengthen a victim’s case in court or when applying for protective services.</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5</a:t>
            </a:fld>
            <a:endParaRPr lang="en-US" dirty="0"/>
          </a:p>
        </p:txBody>
      </p:sp>
    </p:spTree>
    <p:extLst>
      <p:ext uri="{BB962C8B-B14F-4D97-AF65-F5344CB8AC3E}">
        <p14:creationId xmlns:p14="http://schemas.microsoft.com/office/powerpoint/2010/main" val="3186421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While current assessments are very useful, they still have limitations (Purbarrar et al., 2023). Many of these were developed without even considering cultural differences, which can lead to a potential misinterpretation of symptoms. Most tools rely on self-report, which allows clients to underreport due to fear of retaliation, guilt, or stigma. Current tools rarely use technology to monitor ongoing risks (Morr &amp; Layal, 2020). Another gap is the lack of assessments that include the impact on children exposed to domestic violence, even though it is common for children to experience secondary trauma. Language barriers can also complicate accurate assessment and diagnosis (Purbarrar et al., 2023). Recognizing these limitations highlights the need for innovation in testing to better support diverse survivors.</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6</a:t>
            </a:fld>
            <a:endParaRPr lang="en-US" dirty="0"/>
          </a:p>
        </p:txBody>
      </p:sp>
    </p:spTree>
    <p:extLst>
      <p:ext uri="{BB962C8B-B14F-4D97-AF65-F5344CB8AC3E}">
        <p14:creationId xmlns:p14="http://schemas.microsoft.com/office/powerpoint/2010/main" val="3155670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I believe that in the future, psychological testing for domestic violence victims can be improved in many ways. First, incorporating digital platforms could help track risk factors in real time, such as through mobile safety apps (Morr &amp; Layal, 2020). This would allow counselors and victims to monitor for escalating danger more proactively. Second, assessment tools must be culturally validated to ensure that the results are fair and accurate across diverse populations (Purbarrar et al., 2023). Future assessments should not only measure trauma and risk but also identify resilience and coping strengths. Lastly, more integrated assessments could evaluate co-occurring concerns such as substance use or parenting stress to gain a better understanding of the victim’s situation (Dokkedahl et al., 2022).</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7</a:t>
            </a:fld>
            <a:endParaRPr lang="en-US" dirty="0"/>
          </a:p>
        </p:txBody>
      </p:sp>
    </p:spTree>
    <p:extLst>
      <p:ext uri="{BB962C8B-B14F-4D97-AF65-F5344CB8AC3E}">
        <p14:creationId xmlns:p14="http://schemas.microsoft.com/office/powerpoint/2010/main" val="2437349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Counselors working with domestic violence victims must navigate ethical and legal obligations (American Counseling Association [ACA], 2014, Section A.2.e.). Mandatory reporting laws can vary by state, but in Nebraska, any suspicion of child abuse must be reported (Nebraska Legislature, n.d.). If a victim is in imminent danger, intervention may also be required (Jackson-Cherry &amp; Erford, 2018). The duty to warn requires counselors to take action if a client makes a credible threat against another identifiable individual (ACA, 2014, Section B.2.a.). These responsibilities guide counselors in balancing client confidentiality with legal and ethical obligations to protect life (Section B.2.d.). It is important for counselors to clearly explain these limitations to confidentiality during informed consent, so victims can understand their rights and what circumstances may lead to reporting (Section B.1.c.).</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8</a:t>
            </a:fld>
            <a:endParaRPr lang="en-US" dirty="0"/>
          </a:p>
        </p:txBody>
      </p:sp>
    </p:spTree>
    <p:extLst>
      <p:ext uri="{BB962C8B-B14F-4D97-AF65-F5344CB8AC3E}">
        <p14:creationId xmlns:p14="http://schemas.microsoft.com/office/powerpoint/2010/main" val="320300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Domestic violence victims have rights that must be respected and upheld in counseling (Kulkarni, 2018). These include the right to safety, the right to seek counseling and legal support, and the right to confidentiality within the boundaries of the law. Advocates and counselors play an important role in ensuring these rights are respected. They must also provide consistent education about available protections and resources. For example, when a victim seeks help, trauma-informed advocacy emphasizes empowerment, choice, and safety. By focusing on the victim’s rights, counselors can help build trust and create a space where survivors feel supported while also accessing needed legal and community resources. </a:t>
            </a:r>
          </a:p>
          <a:p>
            <a:endParaRPr lang="en-US" dirty="0"/>
          </a:p>
        </p:txBody>
      </p:sp>
      <p:sp>
        <p:nvSpPr>
          <p:cNvPr id="4" name="Slide Number Placeholder 3"/>
          <p:cNvSpPr>
            <a:spLocks noGrp="1"/>
          </p:cNvSpPr>
          <p:nvPr>
            <p:ph type="sldNum" sz="quarter" idx="5"/>
          </p:nvPr>
        </p:nvSpPr>
        <p:spPr/>
        <p:txBody>
          <a:bodyPr/>
          <a:lstStyle/>
          <a:p>
            <a:fld id="{6F9547D8-550E-E04F-8ADC-62AC10747744}" type="slidenum">
              <a:rPr lang="en-US" smtClean="0"/>
              <a:t>9</a:t>
            </a:fld>
            <a:endParaRPr lang="en-US" dirty="0"/>
          </a:p>
        </p:txBody>
      </p:sp>
    </p:spTree>
    <p:extLst>
      <p:ext uri="{BB962C8B-B14F-4D97-AF65-F5344CB8AC3E}">
        <p14:creationId xmlns:p14="http://schemas.microsoft.com/office/powerpoint/2010/main" val="4205296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a:pPr/>
              <a:t>9/2/25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a:pPr/>
              <a:t>9/2/25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a:t>9/2/25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a:t>9/2/25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9/2/25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9/2/25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a:pPr/>
              <a:t>9/2/25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unseling.org/docs/default-source/default-document-library/ethics/2014-aca-code-of-ethics.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doi.org/10.1080/10503307.2024.2353890" TargetMode="External"/><Relationship Id="rId5" Type="http://schemas.openxmlformats.org/officeDocument/2006/relationships/hyperlink" Target="https://doi.org/10.3389/fpsyg.2022.896901" TargetMode="External"/><Relationship Id="rId4" Type="http://schemas.openxmlformats.org/officeDocument/2006/relationships/hyperlink" Target="https://doi.org/10.1186/s13643-022-02025-z"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doi.org/10.1186/s12889-020-09408-8" TargetMode="External"/><Relationship Id="rId2" Type="http://schemas.openxmlformats.org/officeDocument/2006/relationships/hyperlink" Target="https://doi.org/10.1007/s10896-018-0001-5" TargetMode="External"/><Relationship Id="rId1" Type="http://schemas.openxmlformats.org/officeDocument/2006/relationships/slideLayout" Target="../slideLayouts/slideLayout2.xml"/><Relationship Id="rId6" Type="http://schemas.openxmlformats.org/officeDocument/2006/relationships/hyperlink" Target="https://doi.org/10.1136/bmjopen-2023-075552" TargetMode="External"/><Relationship Id="rId5" Type="http://schemas.openxmlformats.org/officeDocument/2006/relationships/hyperlink" Target="https://doi.org/10.4103/jehp.jehp_733_22" TargetMode="External"/><Relationship Id="rId4" Type="http://schemas.openxmlformats.org/officeDocument/2006/relationships/hyperlink" Target="https://nebraskalegislature.gov/laws/statutes.php?statute=28-71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12A9F-953F-434B-A989-D4FCAA6FA96D}"/>
              </a:ext>
            </a:extLst>
          </p:cNvPr>
          <p:cNvSpPr>
            <a:spLocks noGrp="1"/>
          </p:cNvSpPr>
          <p:nvPr>
            <p:ph type="ctrTitle"/>
          </p:nvPr>
        </p:nvSpPr>
        <p:spPr/>
        <p:txBody>
          <a:bodyPr/>
          <a:lstStyle/>
          <a:p>
            <a:r>
              <a:rPr lang="en-US" sz="4400" dirty="0">
                <a:latin typeface="Times New Roman" panose="02020603050405020304" pitchFamily="18" charset="0"/>
                <a:cs typeface="Times New Roman" panose="02020603050405020304" pitchFamily="18" charset="0"/>
              </a:rPr>
              <a:t>Psychological Testing for Domestic Violence Victims: Current Use and Future Directions</a:t>
            </a:r>
          </a:p>
        </p:txBody>
      </p:sp>
      <p:sp>
        <p:nvSpPr>
          <p:cNvPr id="3" name="Subtitle 2">
            <a:extLst>
              <a:ext uri="{FF2B5EF4-FFF2-40B4-BE49-F238E27FC236}">
                <a16:creationId xmlns:a16="http://schemas.microsoft.com/office/drawing/2014/main" id="{845A31C2-0AAD-CA47-9607-284FC3A79AFF}"/>
              </a:ext>
            </a:extLst>
          </p:cNvPr>
          <p:cNvSpPr>
            <a:spLocks noGrp="1"/>
          </p:cNvSpPr>
          <p:nvPr>
            <p:ph type="subTitle"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Kaylee Andersen</a:t>
            </a:r>
          </a:p>
          <a:p>
            <a:r>
              <a:rPr lang="en-US" dirty="0">
                <a:latin typeface="Times New Roman" panose="02020603050405020304" pitchFamily="18" charset="0"/>
                <a:cs typeface="Times New Roman" panose="02020603050405020304" pitchFamily="18" charset="0"/>
              </a:rPr>
              <a:t>CNL- 523: Assessment, Tests, and Measurements</a:t>
            </a:r>
          </a:p>
          <a:p>
            <a:r>
              <a:rPr lang="en-US" dirty="0">
                <a:latin typeface="Times New Roman" panose="02020603050405020304" pitchFamily="18" charset="0"/>
                <a:cs typeface="Times New Roman" panose="02020603050405020304" pitchFamily="18" charset="0"/>
              </a:rPr>
              <a:t>Dr. Marcia LeBeau </a:t>
            </a:r>
          </a:p>
          <a:p>
            <a:r>
              <a:rPr lang="en-US" dirty="0">
                <a:latin typeface="Times New Roman" panose="02020603050405020304" pitchFamily="18" charset="0"/>
                <a:cs typeface="Times New Roman" panose="02020603050405020304" pitchFamily="18" charset="0"/>
              </a:rPr>
              <a:t>September 10, 2025</a:t>
            </a:r>
          </a:p>
        </p:txBody>
      </p:sp>
    </p:spTree>
    <p:extLst>
      <p:ext uri="{BB962C8B-B14F-4D97-AF65-F5344CB8AC3E}">
        <p14:creationId xmlns:p14="http://schemas.microsoft.com/office/powerpoint/2010/main" val="4293364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B358D9C-3A10-3E42-94A7-24AF86F4F186}"/>
              </a:ext>
            </a:extLst>
          </p:cNvPr>
          <p:cNvSpPr>
            <a:spLocks noGrp="1"/>
          </p:cNvSpPr>
          <p:nvPr>
            <p:ph type="title"/>
          </p:nvPr>
        </p:nvSpPr>
        <p:spPr>
          <a:xfrm>
            <a:off x="3363864" y="685800"/>
            <a:ext cx="7705164" cy="1485900"/>
          </a:xfrm>
        </p:spPr>
        <p:txBody>
          <a:bodyPr>
            <a:normAutofit/>
          </a:bodyPr>
          <a:lstStyle/>
          <a:p>
            <a:pPr algn="ctr"/>
            <a:r>
              <a:rPr lang="en-US" dirty="0">
                <a:latin typeface="Times New Roman" panose="02020603050405020304" pitchFamily="18" charset="0"/>
                <a:cs typeface="Times New Roman" panose="02020603050405020304" pitchFamily="18" charset="0"/>
              </a:rPr>
              <a:t>Case Example</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4E04DCB6-C2BD-004F-AD43-37A23562E4BA}"/>
              </a:ext>
            </a:extLst>
          </p:cNvPr>
          <p:cNvSpPr>
            <a:spLocks noGrp="1"/>
          </p:cNvSpPr>
          <p:nvPr>
            <p:ph idx="1"/>
          </p:nvPr>
        </p:nvSpPr>
        <p:spPr>
          <a:xfrm>
            <a:off x="3363864" y="2286000"/>
            <a:ext cx="7705164" cy="3581400"/>
          </a:xfrm>
        </p:spPr>
        <p:txBody>
          <a:bodyPr>
            <a:normAutofit/>
          </a:bodyPr>
          <a:lstStyle/>
          <a:p>
            <a:r>
              <a:rPr lang="en-US" dirty="0">
                <a:latin typeface="Times New Roman" panose="02020603050405020304" pitchFamily="18" charset="0"/>
                <a:cs typeface="Times New Roman" panose="02020603050405020304" pitchFamily="18" charset="0"/>
              </a:rPr>
              <a:t>Domestic violence survivor presents with PTSD and depression</a:t>
            </a:r>
          </a:p>
          <a:p>
            <a:r>
              <a:rPr lang="en-US" dirty="0">
                <a:latin typeface="Times New Roman" panose="02020603050405020304" pitchFamily="18" charset="0"/>
                <a:cs typeface="Times New Roman" panose="02020603050405020304" pitchFamily="18" charset="0"/>
              </a:rPr>
              <a:t>Assessments:</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PCL-5, BDI-II, and Danger Assessment</a:t>
            </a:r>
          </a:p>
          <a:p>
            <a:r>
              <a:rPr lang="en-US" dirty="0">
                <a:latin typeface="Times New Roman" panose="02020603050405020304" pitchFamily="18" charset="0"/>
                <a:cs typeface="Times New Roman" panose="02020603050405020304" pitchFamily="18" charset="0"/>
              </a:rPr>
              <a:t>Intervention (Goncalves et al., 2024):</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TF-CBT, safety planning, and shelter referral</a:t>
            </a:r>
          </a:p>
          <a:p>
            <a:r>
              <a:rPr lang="en-US" dirty="0">
                <a:latin typeface="Times New Roman" panose="02020603050405020304" pitchFamily="18" charset="0"/>
                <a:cs typeface="Times New Roman" panose="02020603050405020304" pitchFamily="18" charset="0"/>
              </a:rPr>
              <a:t>Follow-up (Jackson-Cherry &amp; Erford, 2018):</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Progress tracked with repeated assessments</a:t>
            </a:r>
          </a:p>
        </p:txBody>
      </p:sp>
    </p:spTree>
    <p:extLst>
      <p:ext uri="{BB962C8B-B14F-4D97-AF65-F5344CB8AC3E}">
        <p14:creationId xmlns:p14="http://schemas.microsoft.com/office/powerpoint/2010/main" val="3189800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21AC5-1E37-1946-A629-76DAF2FB469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Conclusion</a:t>
            </a:r>
          </a:p>
        </p:txBody>
      </p:sp>
      <p:graphicFrame>
        <p:nvGraphicFramePr>
          <p:cNvPr id="5" name="Content Placeholder 2">
            <a:extLst>
              <a:ext uri="{FF2B5EF4-FFF2-40B4-BE49-F238E27FC236}">
                <a16:creationId xmlns:a16="http://schemas.microsoft.com/office/drawing/2014/main" id="{C001E653-D37E-4FA3-1C53-586E35CB0E75}"/>
              </a:ext>
            </a:extLst>
          </p:cNvPr>
          <p:cNvGraphicFramePr>
            <a:graphicFrameLocks noGrp="1"/>
          </p:cNvGraphicFramePr>
          <p:nvPr>
            <p:ph idx="1"/>
            <p:extLst>
              <p:ext uri="{D42A27DB-BD31-4B8C-83A1-F6EECF244321}">
                <p14:modId xmlns:p14="http://schemas.microsoft.com/office/powerpoint/2010/main" val="4155249800"/>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2230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1F6DF-072B-B84A-AFC2-5FE3F336973A}"/>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1C66DD9F-A827-BF4B-AB81-53BCF23ADC34}"/>
              </a:ext>
            </a:extLst>
          </p:cNvPr>
          <p:cNvSpPr>
            <a:spLocks noGrp="1"/>
          </p:cNvSpPr>
          <p:nvPr>
            <p:ph idx="1"/>
          </p:nvPr>
        </p:nvSpPr>
        <p:spPr/>
        <p:txBody>
          <a:bodyPr>
            <a:normAutofit/>
          </a:bodyPr>
          <a:lstStyle/>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American Counseling Association. (2014). </a:t>
            </a:r>
            <a:r>
              <a:rPr lang="en-US" sz="1200" i="1" dirty="0">
                <a:effectLst/>
                <a:latin typeface="Times New Roman" panose="02020603050405020304" pitchFamily="18" charset="0"/>
                <a:ea typeface="Times New Roman" panose="02020603050405020304" pitchFamily="18" charset="0"/>
              </a:rPr>
              <a:t>ACA code of ethics. </a:t>
            </a:r>
            <a:r>
              <a:rPr lang="en-US" sz="1200" u="sng" dirty="0">
                <a:solidFill>
                  <a:srgbClr val="0563C1"/>
                </a:solidFill>
                <a:effectLst/>
                <a:latin typeface="Times New Roman" panose="02020603050405020304" pitchFamily="18" charset="0"/>
                <a:ea typeface="Times New Roman" panose="02020603050405020304" pitchFamily="18" charset="0"/>
                <a:hlinkClick r:id="rId3"/>
              </a:rPr>
              <a:t>https://www.counseling.org/docs/default-source/default-document-library/ethics/2014-aca-code-of-ethics.pdf</a:t>
            </a:r>
            <a:endParaRPr lang="en-US" sz="1200" dirty="0">
              <a:effectLst/>
              <a:latin typeface="Times New Roman" panose="02020603050405020304" pitchFamily="18" charset="0"/>
              <a:ea typeface="Times New Roman" panose="02020603050405020304" pitchFamily="18" charset="0"/>
            </a:endParaRP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Dokkedahl, S. B., Kirubakaran, R., Bech-Hansen, D., Kristensen, T. R., &amp; Elklit, A. (2022). The psychological subtype of intimate partner violence and its effect on mental health: A systematic review with meta-analyses. </a:t>
            </a:r>
            <a:r>
              <a:rPr lang="en-US" sz="1200" i="1" dirty="0">
                <a:effectLst/>
                <a:latin typeface="Times New Roman" panose="02020603050405020304" pitchFamily="18" charset="0"/>
                <a:ea typeface="Times New Roman" panose="02020603050405020304" pitchFamily="18" charset="0"/>
              </a:rPr>
              <a:t>Systematic Reviews</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11</a:t>
            </a:r>
            <a:r>
              <a:rPr lang="en-US" sz="1200" dirty="0">
                <a:effectLst/>
                <a:latin typeface="Times New Roman" panose="02020603050405020304" pitchFamily="18" charset="0"/>
                <a:ea typeface="Times New Roman" panose="02020603050405020304" pitchFamily="18" charset="0"/>
              </a:rPr>
              <a:t>(1). </a:t>
            </a:r>
            <a:r>
              <a:rPr lang="en-US" sz="1200" u="sng" dirty="0">
                <a:solidFill>
                  <a:srgbClr val="0563C1"/>
                </a:solidFill>
                <a:effectLst/>
                <a:latin typeface="Times New Roman" panose="02020603050405020304" pitchFamily="18" charset="0"/>
                <a:ea typeface="Times New Roman" panose="02020603050405020304" pitchFamily="18" charset="0"/>
                <a:hlinkClick r:id="rId4"/>
              </a:rPr>
              <a:t>https://doi.org/10.1186/s13643-022-02025-z</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Garcia-Vergara, E., Almeda, N., Fernández-Navarro, F., &amp; Becerra-Alonso, D. (2022). Risk assessment instruments for intimate partner femicide: A systematic review. </a:t>
            </a:r>
            <a:r>
              <a:rPr lang="en-US" sz="1200" i="1" dirty="0">
                <a:effectLst/>
                <a:latin typeface="Times New Roman" panose="02020603050405020304" pitchFamily="18" charset="0"/>
                <a:ea typeface="Times New Roman" panose="02020603050405020304" pitchFamily="18" charset="0"/>
              </a:rPr>
              <a:t>Frontiers in Psychology</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13</a:t>
            </a:r>
            <a:r>
              <a:rPr lang="en-US" sz="1200" dirty="0">
                <a:effectLst/>
                <a:latin typeface="Times New Roman" panose="02020603050405020304" pitchFamily="18" charset="0"/>
                <a:ea typeface="Times New Roman" panose="02020603050405020304" pitchFamily="18" charset="0"/>
              </a:rPr>
              <a:t>. </a:t>
            </a:r>
            <a:r>
              <a:rPr lang="en-US" sz="1200" u="sng" dirty="0">
                <a:solidFill>
                  <a:srgbClr val="0563C1"/>
                </a:solidFill>
                <a:effectLst/>
                <a:latin typeface="Times New Roman" panose="02020603050405020304" pitchFamily="18" charset="0"/>
                <a:ea typeface="Times New Roman" panose="02020603050405020304" pitchFamily="18" charset="0"/>
                <a:hlinkClick r:id="rId5"/>
              </a:rPr>
              <a:t>https://doi.org/10.3389/fpsyg.2022.896901</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Gonçalves, M., Martinho, G., &amp; Ghafoori, B. (2024). Trauma-focused treatments for victims of interpersonal violence: A comparison of treatment interventions and outcomes. </a:t>
            </a:r>
            <a:r>
              <a:rPr lang="en-US" sz="1200" i="1" dirty="0">
                <a:effectLst/>
                <a:latin typeface="Times New Roman" panose="02020603050405020304" pitchFamily="18" charset="0"/>
                <a:ea typeface="Times New Roman" panose="02020603050405020304" pitchFamily="18" charset="0"/>
              </a:rPr>
              <a:t>Psychotherapy Research</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35</a:t>
            </a:r>
            <a:r>
              <a:rPr lang="en-US" sz="1200" dirty="0">
                <a:effectLst/>
                <a:latin typeface="Times New Roman" panose="02020603050405020304" pitchFamily="18" charset="0"/>
                <a:ea typeface="Times New Roman" panose="02020603050405020304" pitchFamily="18" charset="0"/>
              </a:rPr>
              <a:t>(6), 918–931. </a:t>
            </a:r>
            <a:r>
              <a:rPr lang="en-US" sz="1200" u="sng" dirty="0">
                <a:solidFill>
                  <a:srgbClr val="0563C1"/>
                </a:solidFill>
                <a:effectLst/>
                <a:latin typeface="Times New Roman" panose="02020603050405020304" pitchFamily="18" charset="0"/>
                <a:ea typeface="Times New Roman" panose="02020603050405020304" pitchFamily="18" charset="0"/>
                <a:hlinkClick r:id="rId6"/>
              </a:rPr>
              <a:t>https://doi.org/10.1080/10503307.2024.2353890</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Jackson-Cherry, L. R., &amp; Erford, B. T. (2018). </a:t>
            </a:r>
            <a:r>
              <a:rPr lang="en-US" sz="1200" i="1" dirty="0">
                <a:effectLst/>
                <a:latin typeface="Times New Roman" panose="02020603050405020304" pitchFamily="18" charset="0"/>
                <a:ea typeface="Times New Roman" panose="02020603050405020304" pitchFamily="18" charset="0"/>
              </a:rPr>
              <a:t>Crisis assessment, intervention, and prevention </a:t>
            </a:r>
            <a:r>
              <a:rPr lang="en-US" sz="1200" dirty="0">
                <a:effectLst/>
                <a:latin typeface="Times New Roman" panose="02020603050405020304" pitchFamily="18" charset="0"/>
                <a:ea typeface="Times New Roman" panose="02020603050405020304" pitchFamily="18" charset="0"/>
              </a:rPr>
              <a:t> (3</a:t>
            </a:r>
            <a:r>
              <a:rPr lang="en-US" sz="1200" baseline="30000" dirty="0">
                <a:effectLst/>
                <a:latin typeface="Times New Roman" panose="02020603050405020304" pitchFamily="18" charset="0"/>
                <a:ea typeface="Times New Roman" panose="02020603050405020304" pitchFamily="18" charset="0"/>
              </a:rPr>
              <a:t>rd</a:t>
            </a:r>
            <a:r>
              <a:rPr lang="en-US" sz="1200" dirty="0">
                <a:effectLst/>
                <a:latin typeface="Times New Roman" panose="02020603050405020304" pitchFamily="18" charset="0"/>
                <a:ea typeface="Times New Roman" panose="02020603050405020304" pitchFamily="18" charset="0"/>
              </a:rPr>
              <a:t> ed.). Pearson.</a:t>
            </a:r>
          </a:p>
        </p:txBody>
      </p:sp>
    </p:spTree>
    <p:extLst>
      <p:ext uri="{BB962C8B-B14F-4D97-AF65-F5344CB8AC3E}">
        <p14:creationId xmlns:p14="http://schemas.microsoft.com/office/powerpoint/2010/main" val="3633151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0845F-316B-DC44-B9F0-B71DF4060BB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Cont.</a:t>
            </a:r>
          </a:p>
        </p:txBody>
      </p:sp>
      <p:sp>
        <p:nvSpPr>
          <p:cNvPr id="3" name="Content Placeholder 2">
            <a:extLst>
              <a:ext uri="{FF2B5EF4-FFF2-40B4-BE49-F238E27FC236}">
                <a16:creationId xmlns:a16="http://schemas.microsoft.com/office/drawing/2014/main" id="{BEB8DA41-ED14-AC40-937C-E2C671E26F65}"/>
              </a:ext>
            </a:extLst>
          </p:cNvPr>
          <p:cNvSpPr>
            <a:spLocks noGrp="1"/>
          </p:cNvSpPr>
          <p:nvPr>
            <p:ph idx="1"/>
          </p:nvPr>
        </p:nvSpPr>
        <p:spPr/>
        <p:txBody>
          <a:bodyPr>
            <a:noAutofit/>
          </a:bodyPr>
          <a:lstStyle/>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Kulkarni, S. (2018). Intersectional trauma-informed intimate partner violence (IPV) services: Narrowing the gap between IPV service delivery and survivor needs. </a:t>
            </a:r>
            <a:r>
              <a:rPr lang="en-US" sz="1200" i="1" dirty="0">
                <a:effectLst/>
                <a:latin typeface="Times New Roman" panose="02020603050405020304" pitchFamily="18" charset="0"/>
                <a:ea typeface="Times New Roman" panose="02020603050405020304" pitchFamily="18" charset="0"/>
              </a:rPr>
              <a:t>Journal of Family Violence</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34</a:t>
            </a:r>
            <a:r>
              <a:rPr lang="en-US" sz="1200" dirty="0">
                <a:effectLst/>
                <a:latin typeface="Times New Roman" panose="02020603050405020304" pitchFamily="18" charset="0"/>
                <a:ea typeface="Times New Roman" panose="02020603050405020304" pitchFamily="18" charset="0"/>
              </a:rPr>
              <a:t>(1), 55–64. </a:t>
            </a:r>
            <a:r>
              <a:rPr lang="en-US" sz="1200" u="sng" dirty="0">
                <a:solidFill>
                  <a:srgbClr val="0563C1"/>
                </a:solidFill>
                <a:effectLst/>
                <a:latin typeface="Times New Roman" panose="02020603050405020304" pitchFamily="18" charset="0"/>
                <a:ea typeface="Times New Roman" panose="02020603050405020304" pitchFamily="18" charset="0"/>
                <a:hlinkClick r:id="rId2"/>
              </a:rPr>
              <a:t>https://doi.org/10.1007/s10896-018-0001-5</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Morr, E. C., &amp; Layal, M. (2020). Effectiveness of ICT-based intimate partner violence interventions: A systematic review. </a:t>
            </a:r>
            <a:r>
              <a:rPr lang="en-US" sz="1200" i="1" dirty="0">
                <a:effectLst/>
                <a:latin typeface="Times New Roman" panose="02020603050405020304" pitchFamily="18" charset="0"/>
                <a:ea typeface="Times New Roman" panose="02020603050405020304" pitchFamily="18" charset="0"/>
              </a:rPr>
              <a:t>BMC Public Health</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20</a:t>
            </a:r>
            <a:r>
              <a:rPr lang="en-US" sz="1200" dirty="0">
                <a:effectLst/>
                <a:latin typeface="Times New Roman" panose="02020603050405020304" pitchFamily="18" charset="0"/>
                <a:ea typeface="Times New Roman" panose="02020603050405020304" pitchFamily="18" charset="0"/>
              </a:rPr>
              <a:t>(1). </a:t>
            </a:r>
            <a:r>
              <a:rPr lang="en-US" sz="1200" u="sng" dirty="0">
                <a:solidFill>
                  <a:srgbClr val="0563C1"/>
                </a:solidFill>
                <a:effectLst/>
                <a:latin typeface="Times New Roman" panose="02020603050405020304" pitchFamily="18" charset="0"/>
                <a:ea typeface="Times New Roman" panose="02020603050405020304" pitchFamily="18" charset="0"/>
                <a:hlinkClick r:id="rId3"/>
              </a:rPr>
              <a:t>https://doi.org/10.1186/s12889-020-09408-8</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Nebraska Legislature. (n.d.). Neb. Rev. Stat. § 28-711. Nebraska Revised Statutes. </a:t>
            </a:r>
            <a:r>
              <a:rPr lang="en-US" sz="1200" u="sng" dirty="0">
                <a:solidFill>
                  <a:srgbClr val="0563C1"/>
                </a:solidFill>
                <a:effectLst/>
                <a:latin typeface="Times New Roman" panose="02020603050405020304" pitchFamily="18" charset="0"/>
                <a:ea typeface="Times New Roman" panose="02020603050405020304" pitchFamily="18" charset="0"/>
                <a:hlinkClick r:id="rId4"/>
              </a:rPr>
              <a:t>https://nebraskalegislature.gov/laws/statutes.php?statute=28-711</a:t>
            </a:r>
            <a:endParaRPr lang="en-US" sz="1200" dirty="0">
              <a:effectLst/>
              <a:latin typeface="Times New Roman" panose="02020603050405020304" pitchFamily="18" charset="0"/>
              <a:ea typeface="Times New Roman" panose="02020603050405020304" pitchFamily="18" charset="0"/>
            </a:endParaRP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Purbarrar, F., Khani, S., Zeydi, A. E., &amp; Cherati, J. Y. (2023). A review of the challenges of screening for domestic violence against women from the perspective of health professionals. </a:t>
            </a:r>
            <a:r>
              <a:rPr lang="en-US" sz="1200" i="1" dirty="0">
                <a:effectLst/>
                <a:latin typeface="Times New Roman" panose="02020603050405020304" pitchFamily="18" charset="0"/>
                <a:ea typeface="Times New Roman" panose="02020603050405020304" pitchFamily="18" charset="0"/>
              </a:rPr>
              <a:t>Journal of Education and Health Promotion</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12</a:t>
            </a:r>
            <a:r>
              <a:rPr lang="en-US" sz="1200" dirty="0">
                <a:effectLst/>
                <a:latin typeface="Times New Roman" panose="02020603050405020304" pitchFamily="18" charset="0"/>
                <a:ea typeface="Times New Roman" panose="02020603050405020304" pitchFamily="18" charset="0"/>
              </a:rPr>
              <a:t>(1). </a:t>
            </a:r>
            <a:r>
              <a:rPr lang="en-US" sz="1200" u="sng" dirty="0">
                <a:solidFill>
                  <a:srgbClr val="0563C1"/>
                </a:solidFill>
                <a:effectLst/>
                <a:latin typeface="Times New Roman" panose="02020603050405020304" pitchFamily="18" charset="0"/>
                <a:ea typeface="Times New Roman" panose="02020603050405020304" pitchFamily="18" charset="0"/>
                <a:hlinkClick r:id="rId5"/>
              </a:rPr>
              <a:t>https://doi.org/10.4103/jehp.jehp_733_22</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Roland, N., Delmas, N., El Khoury, F., Bardou, A., Yacini, L., Feldmann, L., Hatem, G., Mahdjoub, S., &amp; Bardou, M. (2024). Post-traumatic stress disorders in women victims-survivors of intimate partner violence: A mixed-methods pilot study in a French coordinated structure. </a:t>
            </a:r>
            <a:r>
              <a:rPr lang="en-US" sz="1200" i="1" dirty="0">
                <a:effectLst/>
                <a:latin typeface="Times New Roman" panose="02020603050405020304" pitchFamily="18" charset="0"/>
                <a:ea typeface="Times New Roman" panose="02020603050405020304" pitchFamily="18" charset="0"/>
              </a:rPr>
              <a:t>BMJ Open</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14</a:t>
            </a:r>
            <a:r>
              <a:rPr lang="en-US" sz="1200" dirty="0">
                <a:effectLst/>
                <a:latin typeface="Times New Roman" panose="02020603050405020304" pitchFamily="18" charset="0"/>
                <a:ea typeface="Times New Roman" panose="02020603050405020304" pitchFamily="18" charset="0"/>
              </a:rPr>
              <a:t>(1). </a:t>
            </a:r>
            <a:r>
              <a:rPr lang="en-US" sz="1200" u="sng" dirty="0">
                <a:solidFill>
                  <a:srgbClr val="0563C1"/>
                </a:solidFill>
                <a:effectLst/>
                <a:latin typeface="Times New Roman" panose="02020603050405020304" pitchFamily="18" charset="0"/>
                <a:ea typeface="Times New Roman" panose="02020603050405020304" pitchFamily="18" charset="0"/>
                <a:hlinkClick r:id="rId6"/>
              </a:rPr>
              <a:t>https://doi.org/10.1136/bmjopen-2023-075552</a:t>
            </a:r>
            <a:r>
              <a:rPr lang="en-US" sz="12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400652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3D41687-C451-DE41-B4EB-5A322E01BDEB}"/>
              </a:ext>
            </a:extLst>
          </p:cNvPr>
          <p:cNvSpPr>
            <a:spLocks noGrp="1"/>
          </p:cNvSpPr>
          <p:nvPr>
            <p:ph type="title"/>
          </p:nvPr>
        </p:nvSpPr>
        <p:spPr>
          <a:xfrm>
            <a:off x="784743" y="685800"/>
            <a:ext cx="5958837" cy="1485900"/>
          </a:xfrm>
        </p:spPr>
        <p:txBody>
          <a:bodyPr>
            <a:normAutofit/>
          </a:bodyPr>
          <a:lstStyle/>
          <a:p>
            <a:pPr algn="ctr"/>
            <a:r>
              <a:rPr lang="en-US"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B108D1D5-B3B5-B541-A3EA-9FF03704C5AD}"/>
              </a:ext>
            </a:extLst>
          </p:cNvPr>
          <p:cNvSpPr>
            <a:spLocks noGrp="1"/>
          </p:cNvSpPr>
          <p:nvPr>
            <p:ph idx="1"/>
          </p:nvPr>
        </p:nvSpPr>
        <p:spPr>
          <a:xfrm>
            <a:off x="784743" y="2286000"/>
            <a:ext cx="5958837" cy="3581400"/>
          </a:xfrm>
        </p:spPr>
        <p:txBody>
          <a:bodyPr>
            <a:normAutofit/>
          </a:bodyPr>
          <a:lstStyle/>
          <a:p>
            <a:r>
              <a:rPr lang="en-US" sz="1700" dirty="0">
                <a:latin typeface="Times New Roman" panose="02020603050405020304" pitchFamily="18" charset="0"/>
                <a:cs typeface="Times New Roman" panose="02020603050405020304" pitchFamily="18" charset="0"/>
              </a:rPr>
              <a:t>Domestic violence impacts mental health, safety, and well-being (Kulkarni, 2018)</a:t>
            </a:r>
          </a:p>
          <a:p>
            <a:r>
              <a:rPr lang="en-US" sz="1700" dirty="0">
                <a:latin typeface="Times New Roman" panose="02020603050405020304" pitchFamily="18" charset="0"/>
                <a:cs typeface="Times New Roman" panose="02020603050405020304" pitchFamily="18" charset="0"/>
              </a:rPr>
              <a:t>Assessments uncover hidden trauma and guide interventions</a:t>
            </a:r>
          </a:p>
          <a:p>
            <a:r>
              <a:rPr lang="en-US" sz="1700" dirty="0">
                <a:latin typeface="Times New Roman" panose="02020603050405020304" pitchFamily="18" charset="0"/>
                <a:cs typeface="Times New Roman" panose="02020603050405020304" pitchFamily="18" charset="0"/>
              </a:rPr>
              <a:t>Focus on:</a:t>
            </a:r>
          </a:p>
          <a:p>
            <a:pPr>
              <a:buFont typeface="Courier New" panose="02070309020205020404" pitchFamily="49" charset="0"/>
              <a:buChar char="o"/>
            </a:pPr>
            <a:r>
              <a:rPr lang="en-US" sz="1700" dirty="0">
                <a:latin typeface="Times New Roman" panose="02020603050405020304" pitchFamily="18" charset="0"/>
                <a:cs typeface="Times New Roman" panose="02020603050405020304" pitchFamily="18" charset="0"/>
              </a:rPr>
              <a:t>Current tools and assessments for intervention planning</a:t>
            </a:r>
          </a:p>
          <a:p>
            <a:pPr>
              <a:buFont typeface="Courier New" panose="02070309020205020404" pitchFamily="49" charset="0"/>
              <a:buChar char="o"/>
            </a:pPr>
            <a:r>
              <a:rPr lang="en-US" sz="1700" dirty="0">
                <a:latin typeface="Times New Roman" panose="02020603050405020304" pitchFamily="18" charset="0"/>
                <a:cs typeface="Times New Roman" panose="02020603050405020304" pitchFamily="18" charset="0"/>
              </a:rPr>
              <a:t>Future improvements for accuracy and fairness</a:t>
            </a:r>
          </a:p>
          <a:p>
            <a:pPr>
              <a:buFont typeface="Courier New" panose="02070309020205020404" pitchFamily="49" charset="0"/>
              <a:buChar char="o"/>
            </a:pPr>
            <a:r>
              <a:rPr lang="en-US" sz="1700" dirty="0">
                <a:latin typeface="Times New Roman" panose="02020603050405020304" pitchFamily="18" charset="0"/>
                <a:cs typeface="Times New Roman" panose="02020603050405020304" pitchFamily="18" charset="0"/>
              </a:rPr>
              <a:t>Ethical and legal procedures </a:t>
            </a:r>
          </a:p>
          <a:p>
            <a:r>
              <a:rPr lang="en-US" sz="1700" dirty="0">
                <a:latin typeface="Times New Roman" panose="02020603050405020304" pitchFamily="18" charset="0"/>
                <a:cs typeface="Times New Roman" panose="02020603050405020304" pitchFamily="18" charset="0"/>
              </a:rPr>
              <a:t>Clinical practice and advocacy for victim safety and empowerment</a:t>
            </a:r>
          </a:p>
        </p:txBody>
      </p:sp>
      <p:sp>
        <p:nvSpPr>
          <p:cNvPr id="12" name="Rectangle 11">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Graphic 6" descr="Brain in head">
            <a:extLst>
              <a:ext uri="{FF2B5EF4-FFF2-40B4-BE49-F238E27FC236}">
                <a16:creationId xmlns:a16="http://schemas.microsoft.com/office/drawing/2014/main" id="{5E8DD4EA-64D6-1C61-1A77-81E94E6F54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2340" y="1778834"/>
            <a:ext cx="3299579" cy="3299579"/>
          </a:xfrm>
          <a:prstGeom prst="rect">
            <a:avLst/>
          </a:prstGeom>
        </p:spPr>
      </p:pic>
    </p:spTree>
    <p:extLst>
      <p:ext uri="{BB962C8B-B14F-4D97-AF65-F5344CB8AC3E}">
        <p14:creationId xmlns:p14="http://schemas.microsoft.com/office/powerpoint/2010/main" val="3113657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C97F2-18C7-DD4E-80F0-1A20A4B05C0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Understanding Domestic Violence and Mental Health</a:t>
            </a:r>
          </a:p>
        </p:txBody>
      </p:sp>
      <p:sp>
        <p:nvSpPr>
          <p:cNvPr id="3" name="Content Placeholder 2">
            <a:extLst>
              <a:ext uri="{FF2B5EF4-FFF2-40B4-BE49-F238E27FC236}">
                <a16:creationId xmlns:a16="http://schemas.microsoft.com/office/drawing/2014/main" id="{AF9A38EC-2A43-E141-B7D7-A62F3FC1A478}"/>
              </a:ext>
            </a:extLst>
          </p:cNvPr>
          <p:cNvSpPr>
            <a:spLocks noGrp="1"/>
          </p:cNvSpPr>
          <p:nvPr>
            <p:ph sz="half" idx="1"/>
          </p:nvPr>
        </p:nvSpPr>
        <p:spPr/>
        <p:txBody>
          <a:bodyPr/>
          <a:lstStyle/>
          <a:p>
            <a:r>
              <a:rPr lang="en-US" dirty="0">
                <a:latin typeface="Times New Roman" panose="02020603050405020304" pitchFamily="18" charset="0"/>
                <a:cs typeface="Times New Roman" panose="02020603050405020304" pitchFamily="18" charset="0"/>
              </a:rPr>
              <a:t>Trauma effects (Dokkedahl et al., 2022):</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PTSD</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Depression</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Anxiety</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Substance use</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Sleep disturbances</a:t>
            </a:r>
          </a:p>
        </p:txBody>
      </p:sp>
      <p:sp>
        <p:nvSpPr>
          <p:cNvPr id="4" name="Content Placeholder 3">
            <a:extLst>
              <a:ext uri="{FF2B5EF4-FFF2-40B4-BE49-F238E27FC236}">
                <a16:creationId xmlns:a16="http://schemas.microsoft.com/office/drawing/2014/main" id="{0E8495B6-4B73-E54F-A2AB-85A0B9C91D67}"/>
              </a:ext>
            </a:extLst>
          </p:cNvPr>
          <p:cNvSpPr>
            <a:spLocks noGrp="1"/>
          </p:cNvSpPr>
          <p:nvPr>
            <p:ph sz="half" idx="2"/>
          </p:nvPr>
        </p:nvSpPr>
        <p:spPr/>
        <p:txBody>
          <a:bodyPr/>
          <a:lstStyle/>
          <a:p>
            <a:r>
              <a:rPr lang="en-US" dirty="0">
                <a:latin typeface="Times New Roman" panose="02020603050405020304" pitchFamily="18" charset="0"/>
                <a:cs typeface="Times New Roman" panose="02020603050405020304" pitchFamily="18" charset="0"/>
              </a:rPr>
              <a:t>Importance of assessments (</a:t>
            </a:r>
            <a:r>
              <a:rPr lang="en-US" dirty="0">
                <a:effectLst/>
                <a:latin typeface="Times New Roman" panose="02020603050405020304" pitchFamily="18" charset="0"/>
                <a:ea typeface="Times New Roman" panose="02020603050405020304" pitchFamily="18" charset="0"/>
              </a:rPr>
              <a:t>Gonçalves et al., 2024)</a:t>
            </a:r>
            <a:r>
              <a:rPr lang="en-US" dirty="0">
                <a:latin typeface="Times New Roman" panose="02020603050405020304" pitchFamily="18" charset="0"/>
                <a:cs typeface="Times New Roman" panose="02020603050405020304" pitchFamily="18" charset="0"/>
              </a:rPr>
              <a:t>:</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Identifying psychological impact</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Safety concerns</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Risk factors</a:t>
            </a:r>
          </a:p>
        </p:txBody>
      </p:sp>
    </p:spTree>
    <p:extLst>
      <p:ext uri="{BB962C8B-B14F-4D97-AF65-F5344CB8AC3E}">
        <p14:creationId xmlns:p14="http://schemas.microsoft.com/office/powerpoint/2010/main" val="4218613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E06B11-1D22-7A4F-B5C2-88C12811FFE9}"/>
              </a:ext>
            </a:extLst>
          </p:cNvPr>
          <p:cNvSpPr>
            <a:spLocks noGrp="1"/>
          </p:cNvSpPr>
          <p:nvPr>
            <p:ph type="title"/>
          </p:nvPr>
        </p:nvSpPr>
        <p:spPr>
          <a:xfrm>
            <a:off x="3363864" y="685800"/>
            <a:ext cx="7705164" cy="1485900"/>
          </a:xfrm>
        </p:spPr>
        <p:txBody>
          <a:bodyPr>
            <a:normAutofit/>
          </a:bodyPr>
          <a:lstStyle/>
          <a:p>
            <a:pPr algn="ctr"/>
            <a:r>
              <a:rPr lang="en-US" dirty="0">
                <a:latin typeface="Times New Roman" panose="02020603050405020304" pitchFamily="18" charset="0"/>
                <a:cs typeface="Times New Roman" panose="02020603050405020304" pitchFamily="18" charset="0"/>
              </a:rPr>
              <a:t>Current Tests and Assessments in Use</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D7E5EB38-9C85-FB4F-868D-EDFE7A3C2062}"/>
              </a:ext>
            </a:extLst>
          </p:cNvPr>
          <p:cNvSpPr>
            <a:spLocks noGrp="1"/>
          </p:cNvSpPr>
          <p:nvPr>
            <p:ph idx="1"/>
          </p:nvPr>
        </p:nvSpPr>
        <p:spPr>
          <a:xfrm>
            <a:off x="3363864" y="2286000"/>
            <a:ext cx="7705164" cy="3581400"/>
          </a:xfrm>
        </p:spPr>
        <p:txBody>
          <a:bodyPr>
            <a:normAutofit lnSpcReduction="10000"/>
          </a:bodyPr>
          <a:lstStyle/>
          <a:p>
            <a:r>
              <a:rPr lang="en-US" dirty="0">
                <a:latin typeface="Times New Roman" panose="02020603050405020304" pitchFamily="18" charset="0"/>
                <a:cs typeface="Times New Roman" panose="02020603050405020304" pitchFamily="18" charset="0"/>
              </a:rPr>
              <a:t>Beck-Depression Inventory-II (BDI-II) (Jackson-Cherry &amp; Erford, 2018):</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Screens for depressive symptoms</a:t>
            </a:r>
          </a:p>
          <a:p>
            <a:r>
              <a:rPr lang="en-US" dirty="0">
                <a:latin typeface="Times New Roman" panose="02020603050405020304" pitchFamily="18" charset="0"/>
                <a:cs typeface="Times New Roman" panose="02020603050405020304" pitchFamily="18" charset="0"/>
              </a:rPr>
              <a:t>PTSD Checklist for DSM05 (PCL-5) (Roland et al., 2024):</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Measures trauma-related symptoms</a:t>
            </a:r>
          </a:p>
          <a:p>
            <a:r>
              <a:rPr lang="en-US" dirty="0">
                <a:latin typeface="Times New Roman" panose="02020603050405020304" pitchFamily="18" charset="0"/>
                <a:cs typeface="Times New Roman" panose="02020603050405020304" pitchFamily="18" charset="0"/>
              </a:rPr>
              <a:t>Danger Assessment (DA) (Garcia-Vergara et al., 2024):</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Evaluates risk of future violence</a:t>
            </a:r>
          </a:p>
          <a:p>
            <a:r>
              <a:rPr lang="en-US" dirty="0">
                <a:latin typeface="Times New Roman" panose="02020603050405020304" pitchFamily="18" charset="0"/>
                <a:cs typeface="Times New Roman" panose="02020603050405020304" pitchFamily="18" charset="0"/>
              </a:rPr>
              <a:t>Conflict Tactics Scale (CTS2):</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Measures severity and frequency of abuse</a:t>
            </a:r>
          </a:p>
        </p:txBody>
      </p:sp>
    </p:spTree>
    <p:extLst>
      <p:ext uri="{BB962C8B-B14F-4D97-AF65-F5344CB8AC3E}">
        <p14:creationId xmlns:p14="http://schemas.microsoft.com/office/powerpoint/2010/main" val="294341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95009-4188-8445-9709-D5A73183268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How Assessments Inform Intervention Planning</a:t>
            </a:r>
          </a:p>
        </p:txBody>
      </p:sp>
      <p:graphicFrame>
        <p:nvGraphicFramePr>
          <p:cNvPr id="7" name="Content Placeholder 2">
            <a:extLst>
              <a:ext uri="{FF2B5EF4-FFF2-40B4-BE49-F238E27FC236}">
                <a16:creationId xmlns:a16="http://schemas.microsoft.com/office/drawing/2014/main" id="{9836C534-F774-FC8C-1A67-95DE57A0236C}"/>
              </a:ext>
            </a:extLst>
          </p:cNvPr>
          <p:cNvGraphicFramePr>
            <a:graphicFrameLocks noGrp="1"/>
          </p:cNvGraphicFramePr>
          <p:nvPr>
            <p:ph idx="1"/>
            <p:extLst>
              <p:ext uri="{D42A27DB-BD31-4B8C-83A1-F6EECF244321}">
                <p14:modId xmlns:p14="http://schemas.microsoft.com/office/powerpoint/2010/main" val="3989691235"/>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11921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A898D-F8D8-E74E-AFDB-84771D28352F}"/>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Limitations of Current Assessments</a:t>
            </a:r>
          </a:p>
        </p:txBody>
      </p:sp>
      <p:graphicFrame>
        <p:nvGraphicFramePr>
          <p:cNvPr id="5" name="Content Placeholder 2">
            <a:extLst>
              <a:ext uri="{FF2B5EF4-FFF2-40B4-BE49-F238E27FC236}">
                <a16:creationId xmlns:a16="http://schemas.microsoft.com/office/drawing/2014/main" id="{1F7454AC-5325-A33E-E3CF-CD5B73AD368B}"/>
              </a:ext>
            </a:extLst>
          </p:cNvPr>
          <p:cNvGraphicFramePr>
            <a:graphicFrameLocks noGrp="1"/>
          </p:cNvGraphicFramePr>
          <p:nvPr>
            <p:ph idx="1"/>
            <p:extLst>
              <p:ext uri="{D42A27DB-BD31-4B8C-83A1-F6EECF244321}">
                <p14:modId xmlns:p14="http://schemas.microsoft.com/office/powerpoint/2010/main" val="4191004477"/>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74076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171EB-7F99-1540-80AE-E0134870F64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Future Directions in Psychological Testing</a:t>
            </a:r>
          </a:p>
        </p:txBody>
      </p:sp>
      <p:graphicFrame>
        <p:nvGraphicFramePr>
          <p:cNvPr id="5" name="Content Placeholder 2">
            <a:extLst>
              <a:ext uri="{FF2B5EF4-FFF2-40B4-BE49-F238E27FC236}">
                <a16:creationId xmlns:a16="http://schemas.microsoft.com/office/drawing/2014/main" id="{F459B63F-495C-62D4-CF61-44EA33AF9EBD}"/>
              </a:ext>
            </a:extLst>
          </p:cNvPr>
          <p:cNvGraphicFramePr>
            <a:graphicFrameLocks noGrp="1"/>
          </p:cNvGraphicFramePr>
          <p:nvPr>
            <p:ph idx="1"/>
            <p:extLst>
              <p:ext uri="{D42A27DB-BD31-4B8C-83A1-F6EECF244321}">
                <p14:modId xmlns:p14="http://schemas.microsoft.com/office/powerpoint/2010/main" val="931611828"/>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2903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14902AA-4E7E-4D93-A756-AC2EF9AAF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76"/>
            <a:ext cx="12191998"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0" name="Freeform 6">
            <a:extLst>
              <a:ext uri="{FF2B5EF4-FFF2-40B4-BE49-F238E27FC236}">
                <a16:creationId xmlns:a16="http://schemas.microsoft.com/office/drawing/2014/main" id="{AE0AE5A0-0098-4DC4-82DC-CCE4071B6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71285" y="62665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1">
              <a:lumMod val="75000"/>
            </a:schemeClr>
          </a:solidFill>
          <a:ln w="0">
            <a:noFill/>
            <a:prstDash val="solid"/>
            <a:round/>
            <a:headEnd/>
            <a:tailEnd/>
          </a:ln>
        </p:spPr>
      </p:sp>
      <p:sp useBgFill="1">
        <p:nvSpPr>
          <p:cNvPr id="12" name="Rectangle 11">
            <a:extLst>
              <a:ext uri="{FF2B5EF4-FFF2-40B4-BE49-F238E27FC236}">
                <a16:creationId xmlns:a16="http://schemas.microsoft.com/office/drawing/2014/main" id="{B6D28670-6E3D-4F4B-AD22-EFA33BF3C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6632" y="1010265"/>
            <a:ext cx="11115368" cy="5847734"/>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067E7CD-679D-C548-BCA9-08B95546709F}"/>
              </a:ext>
            </a:extLst>
          </p:cNvPr>
          <p:cNvSpPr>
            <a:spLocks noGrp="1"/>
          </p:cNvSpPr>
          <p:nvPr>
            <p:ph type="title"/>
          </p:nvPr>
        </p:nvSpPr>
        <p:spPr>
          <a:xfrm>
            <a:off x="1371600" y="1281916"/>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Reporting Abuse and Duty to Warn</a:t>
            </a:r>
          </a:p>
        </p:txBody>
      </p:sp>
      <p:sp>
        <p:nvSpPr>
          <p:cNvPr id="3" name="Content Placeholder 2">
            <a:extLst>
              <a:ext uri="{FF2B5EF4-FFF2-40B4-BE49-F238E27FC236}">
                <a16:creationId xmlns:a16="http://schemas.microsoft.com/office/drawing/2014/main" id="{E50DD6DB-47A3-3E4D-BBBC-A31CD4A66F02}"/>
              </a:ext>
            </a:extLst>
          </p:cNvPr>
          <p:cNvSpPr>
            <a:spLocks noGrp="1"/>
          </p:cNvSpPr>
          <p:nvPr>
            <p:ph idx="1"/>
          </p:nvPr>
        </p:nvSpPr>
        <p:spPr>
          <a:xfrm>
            <a:off x="1371600" y="2920620"/>
            <a:ext cx="9601200" cy="2946779"/>
          </a:xfrm>
        </p:spPr>
        <p:txBody>
          <a:bodyPr>
            <a:normAutofit/>
          </a:bodyPr>
          <a:lstStyle/>
          <a:p>
            <a:r>
              <a:rPr lang="en-US" dirty="0">
                <a:latin typeface="Times New Roman" panose="02020603050405020304" pitchFamily="18" charset="0"/>
                <a:cs typeface="Times New Roman" panose="02020603050405020304" pitchFamily="18" charset="0"/>
              </a:rPr>
              <a:t>Mandatory reporting law in Nebraska (Nebraska Legislature, n.d.)</a:t>
            </a:r>
          </a:p>
          <a:p>
            <a:r>
              <a:rPr lang="en-US" dirty="0">
                <a:latin typeface="Times New Roman" panose="02020603050405020304" pitchFamily="18" charset="0"/>
                <a:cs typeface="Times New Roman" panose="02020603050405020304" pitchFamily="18" charset="0"/>
              </a:rPr>
              <a:t>Counselors must report child abuse and imminent danger (Jackson-Cherry &amp; Erford, 2018)</a:t>
            </a:r>
          </a:p>
          <a:p>
            <a:r>
              <a:rPr lang="en-US" dirty="0">
                <a:latin typeface="Times New Roman" panose="02020603050405020304" pitchFamily="18" charset="0"/>
                <a:cs typeface="Times New Roman" panose="02020603050405020304" pitchFamily="18" charset="0"/>
              </a:rPr>
              <a:t>Duty to warn (American Counseling Association [ACA], 2014, Section B.2.a.): </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Protecting identifiable victims if threats are disclosed </a:t>
            </a:r>
          </a:p>
          <a:p>
            <a:r>
              <a:rPr lang="en-US" dirty="0">
                <a:latin typeface="Times New Roman" panose="02020603050405020304" pitchFamily="18" charset="0"/>
                <a:cs typeface="Times New Roman" panose="02020603050405020304" pitchFamily="18" charset="0"/>
              </a:rPr>
              <a:t>Balancing confidentiality with legal obligations (Section B.2.d.)</a:t>
            </a:r>
          </a:p>
        </p:txBody>
      </p:sp>
    </p:spTree>
    <p:extLst>
      <p:ext uri="{BB962C8B-B14F-4D97-AF65-F5344CB8AC3E}">
        <p14:creationId xmlns:p14="http://schemas.microsoft.com/office/powerpoint/2010/main" val="1823054722"/>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AA7E9-3015-534C-98A8-83BB629DDEE8}"/>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Victims’ Rights and Advocacy</a:t>
            </a:r>
          </a:p>
        </p:txBody>
      </p:sp>
      <p:graphicFrame>
        <p:nvGraphicFramePr>
          <p:cNvPr id="5" name="Content Placeholder 2">
            <a:extLst>
              <a:ext uri="{FF2B5EF4-FFF2-40B4-BE49-F238E27FC236}">
                <a16:creationId xmlns:a16="http://schemas.microsoft.com/office/drawing/2014/main" id="{05A610E3-B393-3C4B-D398-FF2E2F4F0EEB}"/>
              </a:ext>
            </a:extLst>
          </p:cNvPr>
          <p:cNvGraphicFramePr>
            <a:graphicFrameLocks noGrp="1"/>
          </p:cNvGraphicFramePr>
          <p:nvPr>
            <p:ph idx="1"/>
            <p:extLst>
              <p:ext uri="{D42A27DB-BD31-4B8C-83A1-F6EECF244321}">
                <p14:modId xmlns:p14="http://schemas.microsoft.com/office/powerpoint/2010/main" val="3259631089"/>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4663744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TotalTime>
  <Words>2491</Words>
  <Application>Microsoft Macintosh PowerPoint</Application>
  <PresentationFormat>Widescreen</PresentationFormat>
  <Paragraphs>108</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Courier New</vt:lpstr>
      <vt:lpstr>Franklin Gothic Book</vt:lpstr>
      <vt:lpstr>Times New Roman</vt:lpstr>
      <vt:lpstr>Crop</vt:lpstr>
      <vt:lpstr>Psychological Testing for Domestic Violence Victims: Current Use and Future Directions</vt:lpstr>
      <vt:lpstr>Introduction</vt:lpstr>
      <vt:lpstr>Understanding Domestic Violence and Mental Health</vt:lpstr>
      <vt:lpstr>Current Tests and Assessments in Use</vt:lpstr>
      <vt:lpstr>How Assessments Inform Intervention Planning</vt:lpstr>
      <vt:lpstr>Limitations of Current Assessments</vt:lpstr>
      <vt:lpstr>Future Directions in Psychological Testing</vt:lpstr>
      <vt:lpstr>Reporting Abuse and Duty to Warn</vt:lpstr>
      <vt:lpstr>Victims’ Rights and Advocacy</vt:lpstr>
      <vt:lpstr>Case Example</vt:lpstr>
      <vt:lpstr>Conclusion</vt:lpstr>
      <vt:lpstr>References</vt:lpstr>
      <vt:lpstr>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Psychological Testing for Domestic Violence Victims: Current Use and Future Directions</dc:title>
  <dc:creator>Microsoft Office User</dc:creator>
  <cp:lastModifiedBy>Microsoft Office User</cp:lastModifiedBy>
  <cp:revision>2</cp:revision>
  <dcterms:created xsi:type="dcterms:W3CDTF">2025-09-02T13:50:41Z</dcterms:created>
  <dcterms:modified xsi:type="dcterms:W3CDTF">2025-09-02T19:19:49Z</dcterms:modified>
</cp:coreProperties>
</file>