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839"/>
    <p:restoredTop sz="94721"/>
  </p:normalViewPr>
  <p:slideViewPr>
    <p:cSldViewPr snapToGrid="0" snapToObjects="1">
      <p:cViewPr>
        <p:scale>
          <a:sx n="79" d="100"/>
          <a:sy n="79" d="100"/>
        </p:scale>
        <p:origin x="144" y="8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77DA14-D0D0-4E96-AE50-033457E32696}" type="doc">
      <dgm:prSet loTypeId="urn:microsoft.com/office/officeart/2018/5/layout/IconCircleLabel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1E7B4482-2F49-4FA6-BFC3-7CF67EDCEBE2}">
      <dgm:prSet/>
      <dgm:spPr/>
      <dgm:t>
        <a:bodyPr/>
        <a:lstStyle/>
        <a:p>
          <a:pPr>
            <a:defRPr cap="all"/>
          </a:pPr>
          <a:r>
            <a:rPr lang="en-US" baseline="0"/>
            <a:t>Purpose of presentation</a:t>
          </a:r>
          <a:endParaRPr lang="en-US"/>
        </a:p>
      </dgm:t>
    </dgm:pt>
    <dgm:pt modelId="{5D88F22A-315E-4DD0-BDE0-DCA4820695D9}" type="parTrans" cxnId="{8CA4FB9D-8CD9-4597-BEA1-8710B58B4F4A}">
      <dgm:prSet/>
      <dgm:spPr/>
      <dgm:t>
        <a:bodyPr/>
        <a:lstStyle/>
        <a:p>
          <a:endParaRPr lang="en-US"/>
        </a:p>
      </dgm:t>
    </dgm:pt>
    <dgm:pt modelId="{7DB2FF10-4CA1-4A5C-8B22-7094043519B6}" type="sibTrans" cxnId="{8CA4FB9D-8CD9-4597-BEA1-8710B58B4F4A}">
      <dgm:prSet/>
      <dgm:spPr/>
      <dgm:t>
        <a:bodyPr/>
        <a:lstStyle/>
        <a:p>
          <a:endParaRPr lang="en-US"/>
        </a:p>
      </dgm:t>
    </dgm:pt>
    <dgm:pt modelId="{38D3C6F3-AE30-4049-AA5F-9824420FF140}">
      <dgm:prSet/>
      <dgm:spPr/>
      <dgm:t>
        <a:bodyPr/>
        <a:lstStyle/>
        <a:p>
          <a:pPr>
            <a:defRPr cap="all"/>
          </a:pPr>
          <a:r>
            <a:rPr lang="en-US" baseline="0" dirty="0"/>
            <a:t>Importance of survey research in counseling (</a:t>
          </a:r>
          <a:r>
            <a:rPr lang="en-US" baseline="0" dirty="0" err="1"/>
            <a:t>Balkin</a:t>
          </a:r>
          <a:r>
            <a:rPr lang="en-US" baseline="0" dirty="0"/>
            <a:t> &amp; Kleist, 2023)</a:t>
          </a:r>
          <a:endParaRPr lang="en-US" dirty="0"/>
        </a:p>
      </dgm:t>
    </dgm:pt>
    <dgm:pt modelId="{47389651-C4C2-4479-8DDA-161684BF3B16}" type="parTrans" cxnId="{C5D568FF-A63F-442D-B81D-658C66D40D87}">
      <dgm:prSet/>
      <dgm:spPr/>
      <dgm:t>
        <a:bodyPr/>
        <a:lstStyle/>
        <a:p>
          <a:endParaRPr lang="en-US"/>
        </a:p>
      </dgm:t>
    </dgm:pt>
    <dgm:pt modelId="{67A7D76F-63EA-4285-A718-95FCC1262338}" type="sibTrans" cxnId="{C5D568FF-A63F-442D-B81D-658C66D40D87}">
      <dgm:prSet/>
      <dgm:spPr/>
      <dgm:t>
        <a:bodyPr/>
        <a:lstStyle/>
        <a:p>
          <a:endParaRPr lang="en-US"/>
        </a:p>
      </dgm:t>
    </dgm:pt>
    <dgm:pt modelId="{78D17AFE-EAA4-46E0-9A42-765B8708D7A1}">
      <dgm:prSet/>
      <dgm:spPr/>
      <dgm:t>
        <a:bodyPr/>
        <a:lstStyle/>
        <a:p>
          <a:pPr>
            <a:defRPr cap="all"/>
          </a:pPr>
          <a:r>
            <a:rPr lang="en-US" baseline="0"/>
            <a:t>Link between social research and action research</a:t>
          </a:r>
          <a:endParaRPr lang="en-US"/>
        </a:p>
      </dgm:t>
    </dgm:pt>
    <dgm:pt modelId="{A15AF8ED-9911-4686-8FB2-D8A3C57A4DFA}" type="parTrans" cxnId="{16365196-2622-490E-8876-C1999E81AC2E}">
      <dgm:prSet/>
      <dgm:spPr/>
      <dgm:t>
        <a:bodyPr/>
        <a:lstStyle/>
        <a:p>
          <a:endParaRPr lang="en-US"/>
        </a:p>
      </dgm:t>
    </dgm:pt>
    <dgm:pt modelId="{0BB8B7FD-6EF4-40D0-A4C4-67CDB4504B13}" type="sibTrans" cxnId="{16365196-2622-490E-8876-C1999E81AC2E}">
      <dgm:prSet/>
      <dgm:spPr/>
      <dgm:t>
        <a:bodyPr/>
        <a:lstStyle/>
        <a:p>
          <a:endParaRPr lang="en-US"/>
        </a:p>
      </dgm:t>
    </dgm:pt>
    <dgm:pt modelId="{16980CD6-2852-43BF-B1E7-9E2CCD951C4E}" type="pres">
      <dgm:prSet presAssocID="{EF77DA14-D0D0-4E96-AE50-033457E32696}" presName="root" presStyleCnt="0">
        <dgm:presLayoutVars>
          <dgm:dir/>
          <dgm:resizeHandles val="exact"/>
        </dgm:presLayoutVars>
      </dgm:prSet>
      <dgm:spPr/>
    </dgm:pt>
    <dgm:pt modelId="{491834DC-0B08-4B59-97BF-493001CEEE2D}" type="pres">
      <dgm:prSet presAssocID="{1E7B4482-2F49-4FA6-BFC3-7CF67EDCEBE2}" presName="compNode" presStyleCnt="0"/>
      <dgm:spPr/>
    </dgm:pt>
    <dgm:pt modelId="{FD404BEC-392E-4BA0-B79E-E734545EA384}" type="pres">
      <dgm:prSet presAssocID="{1E7B4482-2F49-4FA6-BFC3-7CF67EDCEBE2}" presName="iconBgRect" presStyleLbl="bgShp" presStyleIdx="0" presStyleCnt="3"/>
      <dgm:spPr/>
    </dgm:pt>
    <dgm:pt modelId="{0C8BC126-35DC-4F7A-BDA2-E35186711A04}" type="pres">
      <dgm:prSet presAssocID="{1E7B4482-2F49-4FA6-BFC3-7CF67EDCEBE2}"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eacher"/>
        </a:ext>
      </dgm:extLst>
    </dgm:pt>
    <dgm:pt modelId="{7142A508-7E65-4540-8B1A-0BD4377F5678}" type="pres">
      <dgm:prSet presAssocID="{1E7B4482-2F49-4FA6-BFC3-7CF67EDCEBE2}" presName="spaceRect" presStyleCnt="0"/>
      <dgm:spPr/>
    </dgm:pt>
    <dgm:pt modelId="{FFC8AA5B-FC46-4B6E-AD92-209DB4C5EA99}" type="pres">
      <dgm:prSet presAssocID="{1E7B4482-2F49-4FA6-BFC3-7CF67EDCEBE2}" presName="textRect" presStyleLbl="revTx" presStyleIdx="0" presStyleCnt="3">
        <dgm:presLayoutVars>
          <dgm:chMax val="1"/>
          <dgm:chPref val="1"/>
        </dgm:presLayoutVars>
      </dgm:prSet>
      <dgm:spPr/>
    </dgm:pt>
    <dgm:pt modelId="{4D0ADC77-F007-4F64-937B-032EDF88E4E6}" type="pres">
      <dgm:prSet presAssocID="{7DB2FF10-4CA1-4A5C-8B22-7094043519B6}" presName="sibTrans" presStyleCnt="0"/>
      <dgm:spPr/>
    </dgm:pt>
    <dgm:pt modelId="{A2B0506A-96B5-4FBA-B9DF-92D53A8849F9}" type="pres">
      <dgm:prSet presAssocID="{38D3C6F3-AE30-4049-AA5F-9824420FF140}" presName="compNode" presStyleCnt="0"/>
      <dgm:spPr/>
    </dgm:pt>
    <dgm:pt modelId="{FD7C61C0-D23A-4E30-8ABD-3BB52AD1C0F5}" type="pres">
      <dgm:prSet presAssocID="{38D3C6F3-AE30-4049-AA5F-9824420FF140}" presName="iconBgRect" presStyleLbl="bgShp" presStyleIdx="1" presStyleCnt="3"/>
      <dgm:spPr/>
    </dgm:pt>
    <dgm:pt modelId="{AA284530-C7F5-4696-BE94-0FB2051CD7DE}" type="pres">
      <dgm:prSet presAssocID="{38D3C6F3-AE30-4049-AA5F-9824420FF140}"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roup"/>
        </a:ext>
      </dgm:extLst>
    </dgm:pt>
    <dgm:pt modelId="{C42DA0C7-D803-4F33-9F11-15AED3743D5B}" type="pres">
      <dgm:prSet presAssocID="{38D3C6F3-AE30-4049-AA5F-9824420FF140}" presName="spaceRect" presStyleCnt="0"/>
      <dgm:spPr/>
    </dgm:pt>
    <dgm:pt modelId="{FFA007F3-2A8C-4AA0-91DA-87A2F45C1041}" type="pres">
      <dgm:prSet presAssocID="{38D3C6F3-AE30-4049-AA5F-9824420FF140}" presName="textRect" presStyleLbl="revTx" presStyleIdx="1" presStyleCnt="3">
        <dgm:presLayoutVars>
          <dgm:chMax val="1"/>
          <dgm:chPref val="1"/>
        </dgm:presLayoutVars>
      </dgm:prSet>
      <dgm:spPr/>
    </dgm:pt>
    <dgm:pt modelId="{52487F04-7CD6-49C5-91A1-E20AE8306486}" type="pres">
      <dgm:prSet presAssocID="{67A7D76F-63EA-4285-A718-95FCC1262338}" presName="sibTrans" presStyleCnt="0"/>
      <dgm:spPr/>
    </dgm:pt>
    <dgm:pt modelId="{CD79B4D8-B2BA-42D6-ADAB-EC57955EE44E}" type="pres">
      <dgm:prSet presAssocID="{78D17AFE-EAA4-46E0-9A42-765B8708D7A1}" presName="compNode" presStyleCnt="0"/>
      <dgm:spPr/>
    </dgm:pt>
    <dgm:pt modelId="{1B452E67-BE92-4059-ABEA-2E1AAE12CA6B}" type="pres">
      <dgm:prSet presAssocID="{78D17AFE-EAA4-46E0-9A42-765B8708D7A1}" presName="iconBgRect" presStyleLbl="bgShp" presStyleIdx="2" presStyleCnt="3"/>
      <dgm:spPr/>
    </dgm:pt>
    <dgm:pt modelId="{C11A61AE-AA31-4894-84E5-8A6D59455C98}" type="pres">
      <dgm:prSet presAssocID="{78D17AFE-EAA4-46E0-9A42-765B8708D7A1}"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Magnifying glass"/>
        </a:ext>
      </dgm:extLst>
    </dgm:pt>
    <dgm:pt modelId="{FF31879C-23F0-47EC-A2AA-26C2FE8BB33B}" type="pres">
      <dgm:prSet presAssocID="{78D17AFE-EAA4-46E0-9A42-765B8708D7A1}" presName="spaceRect" presStyleCnt="0"/>
      <dgm:spPr/>
    </dgm:pt>
    <dgm:pt modelId="{9B6FE111-DCF5-4ACB-8D04-85C60E53AF0B}" type="pres">
      <dgm:prSet presAssocID="{78D17AFE-EAA4-46E0-9A42-765B8708D7A1}" presName="textRect" presStyleLbl="revTx" presStyleIdx="2" presStyleCnt="3">
        <dgm:presLayoutVars>
          <dgm:chMax val="1"/>
          <dgm:chPref val="1"/>
        </dgm:presLayoutVars>
      </dgm:prSet>
      <dgm:spPr/>
    </dgm:pt>
  </dgm:ptLst>
  <dgm:cxnLst>
    <dgm:cxn modelId="{3B246D48-7CE1-4135-BEA9-D87EA18E2BDD}" type="presOf" srcId="{1E7B4482-2F49-4FA6-BFC3-7CF67EDCEBE2}" destId="{FFC8AA5B-FC46-4B6E-AD92-209DB4C5EA99}" srcOrd="0" destOrd="0" presId="urn:microsoft.com/office/officeart/2018/5/layout/IconCircleLabelList"/>
    <dgm:cxn modelId="{C5099683-ECEA-48DB-9FB4-D8BDF92EFCDE}" type="presOf" srcId="{38D3C6F3-AE30-4049-AA5F-9824420FF140}" destId="{FFA007F3-2A8C-4AA0-91DA-87A2F45C1041}" srcOrd="0" destOrd="0" presId="urn:microsoft.com/office/officeart/2018/5/layout/IconCircleLabelList"/>
    <dgm:cxn modelId="{16365196-2622-490E-8876-C1999E81AC2E}" srcId="{EF77DA14-D0D0-4E96-AE50-033457E32696}" destId="{78D17AFE-EAA4-46E0-9A42-765B8708D7A1}" srcOrd="2" destOrd="0" parTransId="{A15AF8ED-9911-4686-8FB2-D8A3C57A4DFA}" sibTransId="{0BB8B7FD-6EF4-40D0-A4C4-67CDB4504B13}"/>
    <dgm:cxn modelId="{8CA4FB9D-8CD9-4597-BEA1-8710B58B4F4A}" srcId="{EF77DA14-D0D0-4E96-AE50-033457E32696}" destId="{1E7B4482-2F49-4FA6-BFC3-7CF67EDCEBE2}" srcOrd="0" destOrd="0" parTransId="{5D88F22A-315E-4DD0-BDE0-DCA4820695D9}" sibTransId="{7DB2FF10-4CA1-4A5C-8B22-7094043519B6}"/>
    <dgm:cxn modelId="{AA882CED-4998-4C45-8E02-C643A218B129}" type="presOf" srcId="{78D17AFE-EAA4-46E0-9A42-765B8708D7A1}" destId="{9B6FE111-DCF5-4ACB-8D04-85C60E53AF0B}" srcOrd="0" destOrd="0" presId="urn:microsoft.com/office/officeart/2018/5/layout/IconCircleLabelList"/>
    <dgm:cxn modelId="{A046CFF7-E433-451F-9B31-A26CC8F63D2A}" type="presOf" srcId="{EF77DA14-D0D0-4E96-AE50-033457E32696}" destId="{16980CD6-2852-43BF-B1E7-9E2CCD951C4E}" srcOrd="0" destOrd="0" presId="urn:microsoft.com/office/officeart/2018/5/layout/IconCircleLabelList"/>
    <dgm:cxn modelId="{C5D568FF-A63F-442D-B81D-658C66D40D87}" srcId="{EF77DA14-D0D0-4E96-AE50-033457E32696}" destId="{38D3C6F3-AE30-4049-AA5F-9824420FF140}" srcOrd="1" destOrd="0" parTransId="{47389651-C4C2-4479-8DDA-161684BF3B16}" sibTransId="{67A7D76F-63EA-4285-A718-95FCC1262338}"/>
    <dgm:cxn modelId="{48F5BC21-A20A-4F46-B723-AD6B273AB6FA}" type="presParOf" srcId="{16980CD6-2852-43BF-B1E7-9E2CCD951C4E}" destId="{491834DC-0B08-4B59-97BF-493001CEEE2D}" srcOrd="0" destOrd="0" presId="urn:microsoft.com/office/officeart/2018/5/layout/IconCircleLabelList"/>
    <dgm:cxn modelId="{AB72D0FC-3C31-4FA2-9003-CC90973943C3}" type="presParOf" srcId="{491834DC-0B08-4B59-97BF-493001CEEE2D}" destId="{FD404BEC-392E-4BA0-B79E-E734545EA384}" srcOrd="0" destOrd="0" presId="urn:microsoft.com/office/officeart/2018/5/layout/IconCircleLabelList"/>
    <dgm:cxn modelId="{CCE0D126-5132-4677-A326-73C9690108A1}" type="presParOf" srcId="{491834DC-0B08-4B59-97BF-493001CEEE2D}" destId="{0C8BC126-35DC-4F7A-BDA2-E35186711A04}" srcOrd="1" destOrd="0" presId="urn:microsoft.com/office/officeart/2018/5/layout/IconCircleLabelList"/>
    <dgm:cxn modelId="{EE5B0B3E-1D84-44CF-98BC-8C498114E558}" type="presParOf" srcId="{491834DC-0B08-4B59-97BF-493001CEEE2D}" destId="{7142A508-7E65-4540-8B1A-0BD4377F5678}" srcOrd="2" destOrd="0" presId="urn:microsoft.com/office/officeart/2018/5/layout/IconCircleLabelList"/>
    <dgm:cxn modelId="{384C6F71-0727-4702-A83B-604BDEA225BF}" type="presParOf" srcId="{491834DC-0B08-4B59-97BF-493001CEEE2D}" destId="{FFC8AA5B-FC46-4B6E-AD92-209DB4C5EA99}" srcOrd="3" destOrd="0" presId="urn:microsoft.com/office/officeart/2018/5/layout/IconCircleLabelList"/>
    <dgm:cxn modelId="{50D039CA-8135-4EAE-A1E0-A0EA4D010B54}" type="presParOf" srcId="{16980CD6-2852-43BF-B1E7-9E2CCD951C4E}" destId="{4D0ADC77-F007-4F64-937B-032EDF88E4E6}" srcOrd="1" destOrd="0" presId="urn:microsoft.com/office/officeart/2018/5/layout/IconCircleLabelList"/>
    <dgm:cxn modelId="{37D8D65F-2706-4880-A25D-04F65ABF585E}" type="presParOf" srcId="{16980CD6-2852-43BF-B1E7-9E2CCD951C4E}" destId="{A2B0506A-96B5-4FBA-B9DF-92D53A8849F9}" srcOrd="2" destOrd="0" presId="urn:microsoft.com/office/officeart/2018/5/layout/IconCircleLabelList"/>
    <dgm:cxn modelId="{CDA41A3E-0F45-48F8-961D-E0F59128C639}" type="presParOf" srcId="{A2B0506A-96B5-4FBA-B9DF-92D53A8849F9}" destId="{FD7C61C0-D23A-4E30-8ABD-3BB52AD1C0F5}" srcOrd="0" destOrd="0" presId="urn:microsoft.com/office/officeart/2018/5/layout/IconCircleLabelList"/>
    <dgm:cxn modelId="{EA65F45E-526A-4669-9600-442BFD45F8B7}" type="presParOf" srcId="{A2B0506A-96B5-4FBA-B9DF-92D53A8849F9}" destId="{AA284530-C7F5-4696-BE94-0FB2051CD7DE}" srcOrd="1" destOrd="0" presId="urn:microsoft.com/office/officeart/2018/5/layout/IconCircleLabelList"/>
    <dgm:cxn modelId="{94A1A213-711A-4D4B-9632-03DE952B91EB}" type="presParOf" srcId="{A2B0506A-96B5-4FBA-B9DF-92D53A8849F9}" destId="{C42DA0C7-D803-4F33-9F11-15AED3743D5B}" srcOrd="2" destOrd="0" presId="urn:microsoft.com/office/officeart/2018/5/layout/IconCircleLabelList"/>
    <dgm:cxn modelId="{3F74CBFA-E717-45D3-97F6-1970F71AEAB5}" type="presParOf" srcId="{A2B0506A-96B5-4FBA-B9DF-92D53A8849F9}" destId="{FFA007F3-2A8C-4AA0-91DA-87A2F45C1041}" srcOrd="3" destOrd="0" presId="urn:microsoft.com/office/officeart/2018/5/layout/IconCircleLabelList"/>
    <dgm:cxn modelId="{54E79E20-3A44-467E-B399-FE9BC2A1F116}" type="presParOf" srcId="{16980CD6-2852-43BF-B1E7-9E2CCD951C4E}" destId="{52487F04-7CD6-49C5-91A1-E20AE8306486}" srcOrd="3" destOrd="0" presId="urn:microsoft.com/office/officeart/2018/5/layout/IconCircleLabelList"/>
    <dgm:cxn modelId="{D081ADE6-3603-49F0-9C69-8B3F79315272}" type="presParOf" srcId="{16980CD6-2852-43BF-B1E7-9E2CCD951C4E}" destId="{CD79B4D8-B2BA-42D6-ADAB-EC57955EE44E}" srcOrd="4" destOrd="0" presId="urn:microsoft.com/office/officeart/2018/5/layout/IconCircleLabelList"/>
    <dgm:cxn modelId="{D83488D4-3FCD-44BC-B4FD-2E8AED658430}" type="presParOf" srcId="{CD79B4D8-B2BA-42D6-ADAB-EC57955EE44E}" destId="{1B452E67-BE92-4059-ABEA-2E1AAE12CA6B}" srcOrd="0" destOrd="0" presId="urn:microsoft.com/office/officeart/2018/5/layout/IconCircleLabelList"/>
    <dgm:cxn modelId="{F38883DE-053F-4B76-881D-2121E47BFD03}" type="presParOf" srcId="{CD79B4D8-B2BA-42D6-ADAB-EC57955EE44E}" destId="{C11A61AE-AA31-4894-84E5-8A6D59455C98}" srcOrd="1" destOrd="0" presId="urn:microsoft.com/office/officeart/2018/5/layout/IconCircleLabelList"/>
    <dgm:cxn modelId="{E10687E9-8225-428F-A10B-1BDF08C1AC8E}" type="presParOf" srcId="{CD79B4D8-B2BA-42D6-ADAB-EC57955EE44E}" destId="{FF31879C-23F0-47EC-A2AA-26C2FE8BB33B}" srcOrd="2" destOrd="0" presId="urn:microsoft.com/office/officeart/2018/5/layout/IconCircleLabelList"/>
    <dgm:cxn modelId="{6A9E92BF-52E8-4B20-8F4D-5E6377C11E28}" type="presParOf" srcId="{CD79B4D8-B2BA-42D6-ADAB-EC57955EE44E}" destId="{9B6FE111-DCF5-4ACB-8D04-85C60E53AF0B}"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DD34BC7-7C6E-4D19-B867-A51BA8E50657}" type="doc">
      <dgm:prSet loTypeId="urn:microsoft.com/office/officeart/2016/7/layout/VerticalHollowActionList" loCatId="List" qsTypeId="urn:microsoft.com/office/officeart/2005/8/quickstyle/simple1" qsCatId="simple" csTypeId="urn:microsoft.com/office/officeart/2005/8/colors/colorful1" csCatId="colorful"/>
      <dgm:spPr/>
      <dgm:t>
        <a:bodyPr/>
        <a:lstStyle/>
        <a:p>
          <a:endParaRPr lang="en-US"/>
        </a:p>
      </dgm:t>
    </dgm:pt>
    <dgm:pt modelId="{08A92772-BB94-4417-80D6-0DC195DF0F44}">
      <dgm:prSet/>
      <dgm:spPr/>
      <dgm:t>
        <a:bodyPr/>
        <a:lstStyle/>
        <a:p>
          <a:r>
            <a:rPr lang="en-US"/>
            <a:t>Conduct</a:t>
          </a:r>
        </a:p>
      </dgm:t>
    </dgm:pt>
    <dgm:pt modelId="{A6A96107-04CD-420A-ACAB-DA828D435558}" type="parTrans" cxnId="{FC750C91-2DC6-420E-A99F-CEBC979A4043}">
      <dgm:prSet/>
      <dgm:spPr/>
      <dgm:t>
        <a:bodyPr/>
        <a:lstStyle/>
        <a:p>
          <a:endParaRPr lang="en-US"/>
        </a:p>
      </dgm:t>
    </dgm:pt>
    <dgm:pt modelId="{50A67255-681C-447A-9018-37B31BA70080}" type="sibTrans" cxnId="{FC750C91-2DC6-420E-A99F-CEBC979A4043}">
      <dgm:prSet/>
      <dgm:spPr/>
      <dgm:t>
        <a:bodyPr/>
        <a:lstStyle/>
        <a:p>
          <a:endParaRPr lang="en-US"/>
        </a:p>
      </dgm:t>
    </dgm:pt>
    <dgm:pt modelId="{D0E18226-F351-42D9-82EF-0F605BC83D1D}">
      <dgm:prSet/>
      <dgm:spPr/>
      <dgm:t>
        <a:bodyPr/>
        <a:lstStyle/>
        <a:p>
          <a:r>
            <a:rPr lang="en-US"/>
            <a:t>Conduct literature review and local needs assessment (Balkin &amp; Kleist, 2023) </a:t>
          </a:r>
        </a:p>
      </dgm:t>
    </dgm:pt>
    <dgm:pt modelId="{2967821D-F751-4EA8-83A4-95ACF5A76195}" type="parTrans" cxnId="{5391235E-26B4-48EB-8A9D-0EA630A882F1}">
      <dgm:prSet/>
      <dgm:spPr/>
      <dgm:t>
        <a:bodyPr/>
        <a:lstStyle/>
        <a:p>
          <a:endParaRPr lang="en-US"/>
        </a:p>
      </dgm:t>
    </dgm:pt>
    <dgm:pt modelId="{DE39C401-3FC5-4108-9288-097954EA7C7A}" type="sibTrans" cxnId="{5391235E-26B4-48EB-8A9D-0EA630A882F1}">
      <dgm:prSet/>
      <dgm:spPr/>
      <dgm:t>
        <a:bodyPr/>
        <a:lstStyle/>
        <a:p>
          <a:endParaRPr lang="en-US"/>
        </a:p>
      </dgm:t>
    </dgm:pt>
    <dgm:pt modelId="{F6E53E39-4675-4A34-A7A8-448B58D85C54}">
      <dgm:prSet/>
      <dgm:spPr/>
      <dgm:t>
        <a:bodyPr/>
        <a:lstStyle/>
        <a:p>
          <a:r>
            <a:rPr lang="en-US"/>
            <a:t>Pilot</a:t>
          </a:r>
        </a:p>
      </dgm:t>
    </dgm:pt>
    <dgm:pt modelId="{712F2D17-DAB5-4F07-B0C6-094D1F7BCEB5}" type="parTrans" cxnId="{68D327F2-49EF-442C-91DA-18B0E3F9F272}">
      <dgm:prSet/>
      <dgm:spPr/>
      <dgm:t>
        <a:bodyPr/>
        <a:lstStyle/>
        <a:p>
          <a:endParaRPr lang="en-US"/>
        </a:p>
      </dgm:t>
    </dgm:pt>
    <dgm:pt modelId="{03F4A347-ED03-4148-927A-016B8948D0BA}" type="sibTrans" cxnId="{68D327F2-49EF-442C-91DA-18B0E3F9F272}">
      <dgm:prSet/>
      <dgm:spPr/>
      <dgm:t>
        <a:bodyPr/>
        <a:lstStyle/>
        <a:p>
          <a:endParaRPr lang="en-US"/>
        </a:p>
      </dgm:t>
    </dgm:pt>
    <dgm:pt modelId="{C88E0BC9-BD10-4229-AA28-E0460E32BDCD}">
      <dgm:prSet/>
      <dgm:spPr/>
      <dgm:t>
        <a:bodyPr/>
        <a:lstStyle/>
        <a:p>
          <a:r>
            <a:rPr lang="en-US"/>
            <a:t>Pilot test and revise questions</a:t>
          </a:r>
        </a:p>
      </dgm:t>
    </dgm:pt>
    <dgm:pt modelId="{FB9A20C1-A69B-477B-AFF6-B2A71117FDF0}" type="parTrans" cxnId="{946C66FE-A7EA-4686-8442-E3EDA5ABE0E4}">
      <dgm:prSet/>
      <dgm:spPr/>
      <dgm:t>
        <a:bodyPr/>
        <a:lstStyle/>
        <a:p>
          <a:endParaRPr lang="en-US"/>
        </a:p>
      </dgm:t>
    </dgm:pt>
    <dgm:pt modelId="{17AF52B4-754E-4B77-8F4A-9FCFC16AFAE1}" type="sibTrans" cxnId="{946C66FE-A7EA-4686-8442-E3EDA5ABE0E4}">
      <dgm:prSet/>
      <dgm:spPr/>
      <dgm:t>
        <a:bodyPr/>
        <a:lstStyle/>
        <a:p>
          <a:endParaRPr lang="en-US"/>
        </a:p>
      </dgm:t>
    </dgm:pt>
    <dgm:pt modelId="{F3873EC2-7C0B-4C3F-9F9D-9EE46588F58F}">
      <dgm:prSet/>
      <dgm:spPr/>
      <dgm:t>
        <a:bodyPr/>
        <a:lstStyle/>
        <a:p>
          <a:r>
            <a:rPr lang="en-US"/>
            <a:t>Obtain</a:t>
          </a:r>
        </a:p>
      </dgm:t>
    </dgm:pt>
    <dgm:pt modelId="{E950EA52-CEDD-49B8-B8F0-D5C146DB471B}" type="parTrans" cxnId="{6CE9F709-EE64-4B4D-B7AE-189049D90DE7}">
      <dgm:prSet/>
      <dgm:spPr/>
      <dgm:t>
        <a:bodyPr/>
        <a:lstStyle/>
        <a:p>
          <a:endParaRPr lang="en-US"/>
        </a:p>
      </dgm:t>
    </dgm:pt>
    <dgm:pt modelId="{E8497E81-35E4-4F70-8D55-519722B79A0A}" type="sibTrans" cxnId="{6CE9F709-EE64-4B4D-B7AE-189049D90DE7}">
      <dgm:prSet/>
      <dgm:spPr/>
      <dgm:t>
        <a:bodyPr/>
        <a:lstStyle/>
        <a:p>
          <a:endParaRPr lang="en-US"/>
        </a:p>
      </dgm:t>
    </dgm:pt>
    <dgm:pt modelId="{28E5ABBD-4C76-480C-A4F3-A0DCB20D546F}">
      <dgm:prSet/>
      <dgm:spPr/>
      <dgm:t>
        <a:bodyPr/>
        <a:lstStyle/>
        <a:p>
          <a:r>
            <a:rPr lang="en-US"/>
            <a:t>Obtain IRB/ethics approval and plan data security</a:t>
          </a:r>
        </a:p>
      </dgm:t>
    </dgm:pt>
    <dgm:pt modelId="{67BB2A51-AF3A-450F-8F5B-E6931D4C5675}" type="parTrans" cxnId="{D4627F75-671D-407F-8375-12F994C14BB9}">
      <dgm:prSet/>
      <dgm:spPr/>
      <dgm:t>
        <a:bodyPr/>
        <a:lstStyle/>
        <a:p>
          <a:endParaRPr lang="en-US"/>
        </a:p>
      </dgm:t>
    </dgm:pt>
    <dgm:pt modelId="{734917CC-12C2-44AA-8904-71E19DBEA2CD}" type="sibTrans" cxnId="{D4627F75-671D-407F-8375-12F994C14BB9}">
      <dgm:prSet/>
      <dgm:spPr/>
      <dgm:t>
        <a:bodyPr/>
        <a:lstStyle/>
        <a:p>
          <a:endParaRPr lang="en-US"/>
        </a:p>
      </dgm:t>
    </dgm:pt>
    <dgm:pt modelId="{E85339F3-93C2-4CF7-ABD2-15173D7583EB}">
      <dgm:prSet/>
      <dgm:spPr/>
      <dgm:t>
        <a:bodyPr/>
        <a:lstStyle/>
        <a:p>
          <a:r>
            <a:rPr lang="en-US"/>
            <a:t>Engage</a:t>
          </a:r>
        </a:p>
      </dgm:t>
    </dgm:pt>
    <dgm:pt modelId="{306B1BB9-54F7-4D78-B93C-958F6918B453}" type="parTrans" cxnId="{D3972BC2-6EC1-439C-9E66-DA07943A04D0}">
      <dgm:prSet/>
      <dgm:spPr/>
      <dgm:t>
        <a:bodyPr/>
        <a:lstStyle/>
        <a:p>
          <a:endParaRPr lang="en-US"/>
        </a:p>
      </dgm:t>
    </dgm:pt>
    <dgm:pt modelId="{86F73CB8-7D72-492F-A7A3-EB0A5CB21C65}" type="sibTrans" cxnId="{D3972BC2-6EC1-439C-9E66-DA07943A04D0}">
      <dgm:prSet/>
      <dgm:spPr/>
      <dgm:t>
        <a:bodyPr/>
        <a:lstStyle/>
        <a:p>
          <a:endParaRPr lang="en-US"/>
        </a:p>
      </dgm:t>
    </dgm:pt>
    <dgm:pt modelId="{24F4F959-77E4-4F58-96E0-94C8D24C2558}">
      <dgm:prSet/>
      <dgm:spPr/>
      <dgm:t>
        <a:bodyPr/>
        <a:lstStyle/>
        <a:p>
          <a:r>
            <a:rPr lang="en-US"/>
            <a:t>Engage stakeholders and community leaders (Ahmed, 2024)</a:t>
          </a:r>
        </a:p>
      </dgm:t>
    </dgm:pt>
    <dgm:pt modelId="{980CFCE1-1DF6-4294-BAF1-B06FCFC9D32B}" type="parTrans" cxnId="{440FF387-C358-45B1-8D3A-5112A87E18E4}">
      <dgm:prSet/>
      <dgm:spPr/>
      <dgm:t>
        <a:bodyPr/>
        <a:lstStyle/>
        <a:p>
          <a:endParaRPr lang="en-US"/>
        </a:p>
      </dgm:t>
    </dgm:pt>
    <dgm:pt modelId="{DEE8340F-92CA-4683-9684-1A93BDBFE89F}" type="sibTrans" cxnId="{440FF387-C358-45B1-8D3A-5112A87E18E4}">
      <dgm:prSet/>
      <dgm:spPr/>
      <dgm:t>
        <a:bodyPr/>
        <a:lstStyle/>
        <a:p>
          <a:endParaRPr lang="en-US"/>
        </a:p>
      </dgm:t>
    </dgm:pt>
    <dgm:pt modelId="{5B6EEC0F-0C2F-064B-95BB-E7B95AC2D055}" type="pres">
      <dgm:prSet presAssocID="{3DD34BC7-7C6E-4D19-B867-A51BA8E50657}" presName="Name0" presStyleCnt="0">
        <dgm:presLayoutVars>
          <dgm:dir/>
          <dgm:animLvl val="lvl"/>
          <dgm:resizeHandles val="exact"/>
        </dgm:presLayoutVars>
      </dgm:prSet>
      <dgm:spPr/>
    </dgm:pt>
    <dgm:pt modelId="{D56742DD-3163-F646-A9E1-B2BB1D06A962}" type="pres">
      <dgm:prSet presAssocID="{08A92772-BB94-4417-80D6-0DC195DF0F44}" presName="linNode" presStyleCnt="0"/>
      <dgm:spPr/>
    </dgm:pt>
    <dgm:pt modelId="{318684D3-53F3-9F4D-8F2F-1439CF7735BA}" type="pres">
      <dgm:prSet presAssocID="{08A92772-BB94-4417-80D6-0DC195DF0F44}" presName="parentText" presStyleLbl="solidFgAcc1" presStyleIdx="0" presStyleCnt="4">
        <dgm:presLayoutVars>
          <dgm:chMax val="1"/>
          <dgm:bulletEnabled/>
        </dgm:presLayoutVars>
      </dgm:prSet>
      <dgm:spPr/>
    </dgm:pt>
    <dgm:pt modelId="{3F2AB5CC-F9BE-764B-8987-ACBD70CDFA79}" type="pres">
      <dgm:prSet presAssocID="{08A92772-BB94-4417-80D6-0DC195DF0F44}" presName="descendantText" presStyleLbl="alignNode1" presStyleIdx="0" presStyleCnt="4">
        <dgm:presLayoutVars>
          <dgm:bulletEnabled/>
        </dgm:presLayoutVars>
      </dgm:prSet>
      <dgm:spPr/>
    </dgm:pt>
    <dgm:pt modelId="{D74591CB-D356-6744-A200-8F87C896A793}" type="pres">
      <dgm:prSet presAssocID="{50A67255-681C-447A-9018-37B31BA70080}" presName="sp" presStyleCnt="0"/>
      <dgm:spPr/>
    </dgm:pt>
    <dgm:pt modelId="{2108707C-C8C6-1D4C-87C7-10EBBDA0E866}" type="pres">
      <dgm:prSet presAssocID="{F6E53E39-4675-4A34-A7A8-448B58D85C54}" presName="linNode" presStyleCnt="0"/>
      <dgm:spPr/>
    </dgm:pt>
    <dgm:pt modelId="{E2CA10C1-D6A2-3040-8DAB-AF5D49E9339E}" type="pres">
      <dgm:prSet presAssocID="{F6E53E39-4675-4A34-A7A8-448B58D85C54}" presName="parentText" presStyleLbl="solidFgAcc1" presStyleIdx="1" presStyleCnt="4">
        <dgm:presLayoutVars>
          <dgm:chMax val="1"/>
          <dgm:bulletEnabled/>
        </dgm:presLayoutVars>
      </dgm:prSet>
      <dgm:spPr/>
    </dgm:pt>
    <dgm:pt modelId="{076ED65E-6964-E243-A56F-D6E26A83B0B4}" type="pres">
      <dgm:prSet presAssocID="{F6E53E39-4675-4A34-A7A8-448B58D85C54}" presName="descendantText" presStyleLbl="alignNode1" presStyleIdx="1" presStyleCnt="4">
        <dgm:presLayoutVars>
          <dgm:bulletEnabled/>
        </dgm:presLayoutVars>
      </dgm:prSet>
      <dgm:spPr/>
    </dgm:pt>
    <dgm:pt modelId="{C641F0CE-17EF-E748-B4E5-1C74BAFDC8BF}" type="pres">
      <dgm:prSet presAssocID="{03F4A347-ED03-4148-927A-016B8948D0BA}" presName="sp" presStyleCnt="0"/>
      <dgm:spPr/>
    </dgm:pt>
    <dgm:pt modelId="{F6D6476A-B6DD-3549-9869-8757814A3C47}" type="pres">
      <dgm:prSet presAssocID="{F3873EC2-7C0B-4C3F-9F9D-9EE46588F58F}" presName="linNode" presStyleCnt="0"/>
      <dgm:spPr/>
    </dgm:pt>
    <dgm:pt modelId="{E09B85DF-0002-6A44-AA07-C7A978C7BFC5}" type="pres">
      <dgm:prSet presAssocID="{F3873EC2-7C0B-4C3F-9F9D-9EE46588F58F}" presName="parentText" presStyleLbl="solidFgAcc1" presStyleIdx="2" presStyleCnt="4">
        <dgm:presLayoutVars>
          <dgm:chMax val="1"/>
          <dgm:bulletEnabled/>
        </dgm:presLayoutVars>
      </dgm:prSet>
      <dgm:spPr/>
    </dgm:pt>
    <dgm:pt modelId="{BFE7329D-1453-5F4F-A61C-26792DA120D9}" type="pres">
      <dgm:prSet presAssocID="{F3873EC2-7C0B-4C3F-9F9D-9EE46588F58F}" presName="descendantText" presStyleLbl="alignNode1" presStyleIdx="2" presStyleCnt="4">
        <dgm:presLayoutVars>
          <dgm:bulletEnabled/>
        </dgm:presLayoutVars>
      </dgm:prSet>
      <dgm:spPr/>
    </dgm:pt>
    <dgm:pt modelId="{6830D565-BEEF-1941-ADB4-C0AF6AA039DF}" type="pres">
      <dgm:prSet presAssocID="{E8497E81-35E4-4F70-8D55-519722B79A0A}" presName="sp" presStyleCnt="0"/>
      <dgm:spPr/>
    </dgm:pt>
    <dgm:pt modelId="{4CD6232B-48FA-8E43-A6D5-F95A5DF9D15E}" type="pres">
      <dgm:prSet presAssocID="{E85339F3-93C2-4CF7-ABD2-15173D7583EB}" presName="linNode" presStyleCnt="0"/>
      <dgm:spPr/>
    </dgm:pt>
    <dgm:pt modelId="{91C82C31-2A41-A44B-9145-FE3C27972665}" type="pres">
      <dgm:prSet presAssocID="{E85339F3-93C2-4CF7-ABD2-15173D7583EB}" presName="parentText" presStyleLbl="solidFgAcc1" presStyleIdx="3" presStyleCnt="4">
        <dgm:presLayoutVars>
          <dgm:chMax val="1"/>
          <dgm:bulletEnabled/>
        </dgm:presLayoutVars>
      </dgm:prSet>
      <dgm:spPr/>
    </dgm:pt>
    <dgm:pt modelId="{5BEB958F-8EFC-124B-B1EA-037F75B2DD72}" type="pres">
      <dgm:prSet presAssocID="{E85339F3-93C2-4CF7-ABD2-15173D7583EB}" presName="descendantText" presStyleLbl="alignNode1" presStyleIdx="3" presStyleCnt="4">
        <dgm:presLayoutVars>
          <dgm:bulletEnabled/>
        </dgm:presLayoutVars>
      </dgm:prSet>
      <dgm:spPr/>
    </dgm:pt>
  </dgm:ptLst>
  <dgm:cxnLst>
    <dgm:cxn modelId="{6CE9F709-EE64-4B4D-B7AE-189049D90DE7}" srcId="{3DD34BC7-7C6E-4D19-B867-A51BA8E50657}" destId="{F3873EC2-7C0B-4C3F-9F9D-9EE46588F58F}" srcOrd="2" destOrd="0" parTransId="{E950EA52-CEDD-49B8-B8F0-D5C146DB471B}" sibTransId="{E8497E81-35E4-4F70-8D55-519722B79A0A}"/>
    <dgm:cxn modelId="{802DEA0C-2B8D-6A44-85A5-F39435043048}" type="presOf" srcId="{3DD34BC7-7C6E-4D19-B867-A51BA8E50657}" destId="{5B6EEC0F-0C2F-064B-95BB-E7B95AC2D055}" srcOrd="0" destOrd="0" presId="urn:microsoft.com/office/officeart/2016/7/layout/VerticalHollowActionList"/>
    <dgm:cxn modelId="{9A62DA17-CBC0-1B4B-A224-F1DAE7F0A4F2}" type="presOf" srcId="{C88E0BC9-BD10-4229-AA28-E0460E32BDCD}" destId="{076ED65E-6964-E243-A56F-D6E26A83B0B4}" srcOrd="0" destOrd="0" presId="urn:microsoft.com/office/officeart/2016/7/layout/VerticalHollowActionList"/>
    <dgm:cxn modelId="{40C55D19-57D2-5544-802F-FDC08769FE52}" type="presOf" srcId="{28E5ABBD-4C76-480C-A4F3-A0DCB20D546F}" destId="{BFE7329D-1453-5F4F-A61C-26792DA120D9}" srcOrd="0" destOrd="0" presId="urn:microsoft.com/office/officeart/2016/7/layout/VerticalHollowActionList"/>
    <dgm:cxn modelId="{2251985D-60CB-6745-B213-E9DA1B9963FF}" type="presOf" srcId="{F3873EC2-7C0B-4C3F-9F9D-9EE46588F58F}" destId="{E09B85DF-0002-6A44-AA07-C7A978C7BFC5}" srcOrd="0" destOrd="0" presId="urn:microsoft.com/office/officeart/2016/7/layout/VerticalHollowActionList"/>
    <dgm:cxn modelId="{5391235E-26B4-48EB-8A9D-0EA630A882F1}" srcId="{08A92772-BB94-4417-80D6-0DC195DF0F44}" destId="{D0E18226-F351-42D9-82EF-0F605BC83D1D}" srcOrd="0" destOrd="0" parTransId="{2967821D-F751-4EA8-83A4-95ACF5A76195}" sibTransId="{DE39C401-3FC5-4108-9288-097954EA7C7A}"/>
    <dgm:cxn modelId="{D4627F75-671D-407F-8375-12F994C14BB9}" srcId="{F3873EC2-7C0B-4C3F-9F9D-9EE46588F58F}" destId="{28E5ABBD-4C76-480C-A4F3-A0DCB20D546F}" srcOrd="0" destOrd="0" parTransId="{67BB2A51-AF3A-450F-8F5B-E6931D4C5675}" sibTransId="{734917CC-12C2-44AA-8904-71E19DBEA2CD}"/>
    <dgm:cxn modelId="{440FF387-C358-45B1-8D3A-5112A87E18E4}" srcId="{E85339F3-93C2-4CF7-ABD2-15173D7583EB}" destId="{24F4F959-77E4-4F58-96E0-94C8D24C2558}" srcOrd="0" destOrd="0" parTransId="{980CFCE1-1DF6-4294-BAF1-B06FCFC9D32B}" sibTransId="{DEE8340F-92CA-4683-9684-1A93BDBFE89F}"/>
    <dgm:cxn modelId="{FC750C91-2DC6-420E-A99F-CEBC979A4043}" srcId="{3DD34BC7-7C6E-4D19-B867-A51BA8E50657}" destId="{08A92772-BB94-4417-80D6-0DC195DF0F44}" srcOrd="0" destOrd="0" parTransId="{A6A96107-04CD-420A-ACAB-DA828D435558}" sibTransId="{50A67255-681C-447A-9018-37B31BA70080}"/>
    <dgm:cxn modelId="{E08FA7A1-02D4-8A45-A38F-8B32609995D0}" type="presOf" srcId="{F6E53E39-4675-4A34-A7A8-448B58D85C54}" destId="{E2CA10C1-D6A2-3040-8DAB-AF5D49E9339E}" srcOrd="0" destOrd="0" presId="urn:microsoft.com/office/officeart/2016/7/layout/VerticalHollowActionList"/>
    <dgm:cxn modelId="{577536A6-4772-4341-A60C-1B4EDB644392}" type="presOf" srcId="{E85339F3-93C2-4CF7-ABD2-15173D7583EB}" destId="{91C82C31-2A41-A44B-9145-FE3C27972665}" srcOrd="0" destOrd="0" presId="urn:microsoft.com/office/officeart/2016/7/layout/VerticalHollowActionList"/>
    <dgm:cxn modelId="{D3972BC2-6EC1-439C-9E66-DA07943A04D0}" srcId="{3DD34BC7-7C6E-4D19-B867-A51BA8E50657}" destId="{E85339F3-93C2-4CF7-ABD2-15173D7583EB}" srcOrd="3" destOrd="0" parTransId="{306B1BB9-54F7-4D78-B93C-958F6918B453}" sibTransId="{86F73CB8-7D72-492F-A7A3-EB0A5CB21C65}"/>
    <dgm:cxn modelId="{E31CCCCC-AAB7-5A49-9560-985BADAE198E}" type="presOf" srcId="{D0E18226-F351-42D9-82EF-0F605BC83D1D}" destId="{3F2AB5CC-F9BE-764B-8987-ACBD70CDFA79}" srcOrd="0" destOrd="0" presId="urn:microsoft.com/office/officeart/2016/7/layout/VerticalHollowActionList"/>
    <dgm:cxn modelId="{98209FD5-242E-9942-A4CA-771A80F8CAB8}" type="presOf" srcId="{08A92772-BB94-4417-80D6-0DC195DF0F44}" destId="{318684D3-53F3-9F4D-8F2F-1439CF7735BA}" srcOrd="0" destOrd="0" presId="urn:microsoft.com/office/officeart/2016/7/layout/VerticalHollowActionList"/>
    <dgm:cxn modelId="{B312D4E7-9EED-3B4D-8DD6-39FAE5680E6E}" type="presOf" srcId="{24F4F959-77E4-4F58-96E0-94C8D24C2558}" destId="{5BEB958F-8EFC-124B-B1EA-037F75B2DD72}" srcOrd="0" destOrd="0" presId="urn:microsoft.com/office/officeart/2016/7/layout/VerticalHollowActionList"/>
    <dgm:cxn modelId="{68D327F2-49EF-442C-91DA-18B0E3F9F272}" srcId="{3DD34BC7-7C6E-4D19-B867-A51BA8E50657}" destId="{F6E53E39-4675-4A34-A7A8-448B58D85C54}" srcOrd="1" destOrd="0" parTransId="{712F2D17-DAB5-4F07-B0C6-094D1F7BCEB5}" sibTransId="{03F4A347-ED03-4148-927A-016B8948D0BA}"/>
    <dgm:cxn modelId="{946C66FE-A7EA-4686-8442-E3EDA5ABE0E4}" srcId="{F6E53E39-4675-4A34-A7A8-448B58D85C54}" destId="{C88E0BC9-BD10-4229-AA28-E0460E32BDCD}" srcOrd="0" destOrd="0" parTransId="{FB9A20C1-A69B-477B-AFF6-B2A71117FDF0}" sibTransId="{17AF52B4-754E-4B77-8F4A-9FCFC16AFAE1}"/>
    <dgm:cxn modelId="{1B20B315-E992-304B-A0A7-4FE4CBD9D5E4}" type="presParOf" srcId="{5B6EEC0F-0C2F-064B-95BB-E7B95AC2D055}" destId="{D56742DD-3163-F646-A9E1-B2BB1D06A962}" srcOrd="0" destOrd="0" presId="urn:microsoft.com/office/officeart/2016/7/layout/VerticalHollowActionList"/>
    <dgm:cxn modelId="{B4F960BA-8446-A047-8F29-9C4D68AB9130}" type="presParOf" srcId="{D56742DD-3163-F646-A9E1-B2BB1D06A962}" destId="{318684D3-53F3-9F4D-8F2F-1439CF7735BA}" srcOrd="0" destOrd="0" presId="urn:microsoft.com/office/officeart/2016/7/layout/VerticalHollowActionList"/>
    <dgm:cxn modelId="{82BA5946-D414-3F43-AEEF-E1BF1A3203E6}" type="presParOf" srcId="{D56742DD-3163-F646-A9E1-B2BB1D06A962}" destId="{3F2AB5CC-F9BE-764B-8987-ACBD70CDFA79}" srcOrd="1" destOrd="0" presId="urn:microsoft.com/office/officeart/2016/7/layout/VerticalHollowActionList"/>
    <dgm:cxn modelId="{8CE8755B-A537-A54D-AD5A-B34866978CB6}" type="presParOf" srcId="{5B6EEC0F-0C2F-064B-95BB-E7B95AC2D055}" destId="{D74591CB-D356-6744-A200-8F87C896A793}" srcOrd="1" destOrd="0" presId="urn:microsoft.com/office/officeart/2016/7/layout/VerticalHollowActionList"/>
    <dgm:cxn modelId="{61F3D664-963A-8E4A-A9E4-5DB04AAAEB83}" type="presParOf" srcId="{5B6EEC0F-0C2F-064B-95BB-E7B95AC2D055}" destId="{2108707C-C8C6-1D4C-87C7-10EBBDA0E866}" srcOrd="2" destOrd="0" presId="urn:microsoft.com/office/officeart/2016/7/layout/VerticalHollowActionList"/>
    <dgm:cxn modelId="{006B7784-765B-BA49-A874-498429F9A645}" type="presParOf" srcId="{2108707C-C8C6-1D4C-87C7-10EBBDA0E866}" destId="{E2CA10C1-D6A2-3040-8DAB-AF5D49E9339E}" srcOrd="0" destOrd="0" presId="urn:microsoft.com/office/officeart/2016/7/layout/VerticalHollowActionList"/>
    <dgm:cxn modelId="{72123BBF-4A3C-B84E-9597-7EF87FBC20C5}" type="presParOf" srcId="{2108707C-C8C6-1D4C-87C7-10EBBDA0E866}" destId="{076ED65E-6964-E243-A56F-D6E26A83B0B4}" srcOrd="1" destOrd="0" presId="urn:microsoft.com/office/officeart/2016/7/layout/VerticalHollowActionList"/>
    <dgm:cxn modelId="{73268B88-DF2E-B649-92AE-3837EC9F5FA9}" type="presParOf" srcId="{5B6EEC0F-0C2F-064B-95BB-E7B95AC2D055}" destId="{C641F0CE-17EF-E748-B4E5-1C74BAFDC8BF}" srcOrd="3" destOrd="0" presId="urn:microsoft.com/office/officeart/2016/7/layout/VerticalHollowActionList"/>
    <dgm:cxn modelId="{4F35255C-174A-8C46-B76A-8CEECDA8EC53}" type="presParOf" srcId="{5B6EEC0F-0C2F-064B-95BB-E7B95AC2D055}" destId="{F6D6476A-B6DD-3549-9869-8757814A3C47}" srcOrd="4" destOrd="0" presId="urn:microsoft.com/office/officeart/2016/7/layout/VerticalHollowActionList"/>
    <dgm:cxn modelId="{13341CB4-F440-3C44-A4EA-84A6BB557058}" type="presParOf" srcId="{F6D6476A-B6DD-3549-9869-8757814A3C47}" destId="{E09B85DF-0002-6A44-AA07-C7A978C7BFC5}" srcOrd="0" destOrd="0" presId="urn:microsoft.com/office/officeart/2016/7/layout/VerticalHollowActionList"/>
    <dgm:cxn modelId="{0C2E9F94-ACA1-9641-9D7A-54DAB990AADC}" type="presParOf" srcId="{F6D6476A-B6DD-3549-9869-8757814A3C47}" destId="{BFE7329D-1453-5F4F-A61C-26792DA120D9}" srcOrd="1" destOrd="0" presId="urn:microsoft.com/office/officeart/2016/7/layout/VerticalHollowActionList"/>
    <dgm:cxn modelId="{0D36654F-D655-A94C-B068-BA2C826C89D4}" type="presParOf" srcId="{5B6EEC0F-0C2F-064B-95BB-E7B95AC2D055}" destId="{6830D565-BEEF-1941-ADB4-C0AF6AA039DF}" srcOrd="5" destOrd="0" presId="urn:microsoft.com/office/officeart/2016/7/layout/VerticalHollowActionList"/>
    <dgm:cxn modelId="{B02C90E6-9008-CD4B-88F5-DC80E8C0A39B}" type="presParOf" srcId="{5B6EEC0F-0C2F-064B-95BB-E7B95AC2D055}" destId="{4CD6232B-48FA-8E43-A6D5-F95A5DF9D15E}" srcOrd="6" destOrd="0" presId="urn:microsoft.com/office/officeart/2016/7/layout/VerticalHollowActionList"/>
    <dgm:cxn modelId="{F0E9141C-5FEB-3843-88A7-00F076EFCBED}" type="presParOf" srcId="{4CD6232B-48FA-8E43-A6D5-F95A5DF9D15E}" destId="{91C82C31-2A41-A44B-9145-FE3C27972665}" srcOrd="0" destOrd="0" presId="urn:microsoft.com/office/officeart/2016/7/layout/VerticalHollowActionList"/>
    <dgm:cxn modelId="{0F64CD93-52CD-2E45-8D87-C6893A480135}" type="presParOf" srcId="{4CD6232B-48FA-8E43-A6D5-F95A5DF9D15E}" destId="{5BEB958F-8EFC-124B-B1EA-037F75B2DD72}" srcOrd="1" destOrd="0" presId="urn:microsoft.com/office/officeart/2016/7/layout/VerticalHollowAction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D404BEC-392E-4BA0-B79E-E734545EA384}">
      <dsp:nvSpPr>
        <dsp:cNvPr id="0" name=""/>
        <dsp:cNvSpPr/>
      </dsp:nvSpPr>
      <dsp:spPr>
        <a:xfrm>
          <a:off x="638099" y="305700"/>
          <a:ext cx="1715625" cy="1715625"/>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C8BC126-35DC-4F7A-BDA2-E35186711A04}">
      <dsp:nvSpPr>
        <dsp:cNvPr id="0" name=""/>
        <dsp:cNvSpPr/>
      </dsp:nvSpPr>
      <dsp:spPr>
        <a:xfrm>
          <a:off x="1003724" y="671325"/>
          <a:ext cx="984375" cy="98437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FFC8AA5B-FC46-4B6E-AD92-209DB4C5EA99}">
      <dsp:nvSpPr>
        <dsp:cNvPr id="0" name=""/>
        <dsp:cNvSpPr/>
      </dsp:nvSpPr>
      <dsp:spPr>
        <a:xfrm>
          <a:off x="89662" y="2555700"/>
          <a:ext cx="281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defRPr cap="all"/>
          </a:pPr>
          <a:r>
            <a:rPr lang="en-US" sz="1800" kern="1200" baseline="0"/>
            <a:t>Purpose of presentation</a:t>
          </a:r>
          <a:endParaRPr lang="en-US" sz="1800" kern="1200"/>
        </a:p>
      </dsp:txBody>
      <dsp:txXfrm>
        <a:off x="89662" y="2555700"/>
        <a:ext cx="2812500" cy="720000"/>
      </dsp:txXfrm>
    </dsp:sp>
    <dsp:sp modelId="{FD7C61C0-D23A-4E30-8ABD-3BB52AD1C0F5}">
      <dsp:nvSpPr>
        <dsp:cNvPr id="0" name=""/>
        <dsp:cNvSpPr/>
      </dsp:nvSpPr>
      <dsp:spPr>
        <a:xfrm>
          <a:off x="3942787" y="305700"/>
          <a:ext cx="1715625" cy="1715625"/>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A284530-C7F5-4696-BE94-0FB2051CD7DE}">
      <dsp:nvSpPr>
        <dsp:cNvPr id="0" name=""/>
        <dsp:cNvSpPr/>
      </dsp:nvSpPr>
      <dsp:spPr>
        <a:xfrm>
          <a:off x="4308412" y="671325"/>
          <a:ext cx="984375" cy="98437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FFA007F3-2A8C-4AA0-91DA-87A2F45C1041}">
      <dsp:nvSpPr>
        <dsp:cNvPr id="0" name=""/>
        <dsp:cNvSpPr/>
      </dsp:nvSpPr>
      <dsp:spPr>
        <a:xfrm>
          <a:off x="3394350" y="2555700"/>
          <a:ext cx="281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defRPr cap="all"/>
          </a:pPr>
          <a:r>
            <a:rPr lang="en-US" sz="1800" kern="1200" baseline="0" dirty="0"/>
            <a:t>Importance of survey research in counseling (</a:t>
          </a:r>
          <a:r>
            <a:rPr lang="en-US" sz="1800" kern="1200" baseline="0" dirty="0" err="1"/>
            <a:t>Balkin</a:t>
          </a:r>
          <a:r>
            <a:rPr lang="en-US" sz="1800" kern="1200" baseline="0" dirty="0"/>
            <a:t> &amp; Kleist, 2023)</a:t>
          </a:r>
          <a:endParaRPr lang="en-US" sz="1800" kern="1200" dirty="0"/>
        </a:p>
      </dsp:txBody>
      <dsp:txXfrm>
        <a:off x="3394350" y="2555700"/>
        <a:ext cx="2812500" cy="720000"/>
      </dsp:txXfrm>
    </dsp:sp>
    <dsp:sp modelId="{1B452E67-BE92-4059-ABEA-2E1AAE12CA6B}">
      <dsp:nvSpPr>
        <dsp:cNvPr id="0" name=""/>
        <dsp:cNvSpPr/>
      </dsp:nvSpPr>
      <dsp:spPr>
        <a:xfrm>
          <a:off x="7247475" y="305700"/>
          <a:ext cx="1715625" cy="1715625"/>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11A61AE-AA31-4894-84E5-8A6D59455C98}">
      <dsp:nvSpPr>
        <dsp:cNvPr id="0" name=""/>
        <dsp:cNvSpPr/>
      </dsp:nvSpPr>
      <dsp:spPr>
        <a:xfrm>
          <a:off x="7613100" y="671325"/>
          <a:ext cx="984375" cy="98437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34925" cap="flat" cmpd="sng" algn="in">
          <a:noFill/>
          <a:prstDash val="solid"/>
        </a:ln>
        <a:effectLst/>
      </dsp:spPr>
      <dsp:style>
        <a:lnRef idx="2">
          <a:scrgbClr r="0" g="0" b="0"/>
        </a:lnRef>
        <a:fillRef idx="1">
          <a:scrgbClr r="0" g="0" b="0"/>
        </a:fillRef>
        <a:effectRef idx="0">
          <a:scrgbClr r="0" g="0" b="0"/>
        </a:effectRef>
        <a:fontRef idx="minor">
          <a:schemeClr val="lt1"/>
        </a:fontRef>
      </dsp:style>
    </dsp:sp>
    <dsp:sp modelId="{9B6FE111-DCF5-4ACB-8D04-85C60E53AF0B}">
      <dsp:nvSpPr>
        <dsp:cNvPr id="0" name=""/>
        <dsp:cNvSpPr/>
      </dsp:nvSpPr>
      <dsp:spPr>
        <a:xfrm>
          <a:off x="6699037" y="2555700"/>
          <a:ext cx="28125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90000"/>
            </a:lnSpc>
            <a:spcBef>
              <a:spcPct val="0"/>
            </a:spcBef>
            <a:spcAft>
              <a:spcPct val="35000"/>
            </a:spcAft>
            <a:buNone/>
            <a:defRPr cap="all"/>
          </a:pPr>
          <a:r>
            <a:rPr lang="en-US" sz="1800" kern="1200" baseline="0"/>
            <a:t>Link between social research and action research</a:t>
          </a:r>
          <a:endParaRPr lang="en-US" sz="1800" kern="1200"/>
        </a:p>
      </dsp:txBody>
      <dsp:txXfrm>
        <a:off x="6699037" y="2555700"/>
        <a:ext cx="2812500"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2AB5CC-F9BE-764B-8987-ACBD70CDFA79}">
      <dsp:nvSpPr>
        <dsp:cNvPr id="0" name=""/>
        <dsp:cNvSpPr/>
      </dsp:nvSpPr>
      <dsp:spPr>
        <a:xfrm>
          <a:off x="1920239" y="1652"/>
          <a:ext cx="7680960" cy="856003"/>
        </a:xfrm>
        <a:prstGeom prst="rect">
          <a:avLst/>
        </a:prstGeom>
        <a:solidFill>
          <a:schemeClr val="accent2">
            <a:hueOff val="0"/>
            <a:satOff val="0"/>
            <a:lumOff val="0"/>
            <a:alphaOff val="0"/>
          </a:schemeClr>
        </a:solidFill>
        <a:ln w="34925" cap="flat" cmpd="sng" algn="in">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032" tIns="217425" rIns="149032" bIns="217425" numCol="1" spcCol="1270" anchor="ctr" anchorCtr="0">
          <a:noAutofit/>
        </a:bodyPr>
        <a:lstStyle/>
        <a:p>
          <a:pPr marL="0" lvl="0" indent="0" algn="l" defTabSz="755650">
            <a:lnSpc>
              <a:spcPct val="90000"/>
            </a:lnSpc>
            <a:spcBef>
              <a:spcPct val="0"/>
            </a:spcBef>
            <a:spcAft>
              <a:spcPct val="35000"/>
            </a:spcAft>
            <a:buNone/>
          </a:pPr>
          <a:r>
            <a:rPr lang="en-US" sz="1700" kern="1200"/>
            <a:t>Conduct literature review and local needs assessment (Balkin &amp; Kleist, 2023) </a:t>
          </a:r>
        </a:p>
      </dsp:txBody>
      <dsp:txXfrm>
        <a:off x="1920239" y="1652"/>
        <a:ext cx="7680960" cy="856003"/>
      </dsp:txXfrm>
    </dsp:sp>
    <dsp:sp modelId="{318684D3-53F3-9F4D-8F2F-1439CF7735BA}">
      <dsp:nvSpPr>
        <dsp:cNvPr id="0" name=""/>
        <dsp:cNvSpPr/>
      </dsp:nvSpPr>
      <dsp:spPr>
        <a:xfrm>
          <a:off x="0" y="1652"/>
          <a:ext cx="1920240" cy="856003"/>
        </a:xfrm>
        <a:prstGeom prst="rect">
          <a:avLst/>
        </a:prstGeom>
        <a:solidFill>
          <a:schemeClr val="lt1">
            <a:hueOff val="0"/>
            <a:satOff val="0"/>
            <a:lumOff val="0"/>
            <a:alphaOff val="0"/>
          </a:schemeClr>
        </a:solidFill>
        <a:ln w="34925" cap="flat" cmpd="sng" algn="in">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13" tIns="84554" rIns="101613" bIns="84554" numCol="1" spcCol="1270" anchor="ctr" anchorCtr="0">
          <a:noAutofit/>
        </a:bodyPr>
        <a:lstStyle/>
        <a:p>
          <a:pPr marL="0" lvl="0" indent="0" algn="ctr" defTabSz="933450">
            <a:lnSpc>
              <a:spcPct val="90000"/>
            </a:lnSpc>
            <a:spcBef>
              <a:spcPct val="0"/>
            </a:spcBef>
            <a:spcAft>
              <a:spcPct val="35000"/>
            </a:spcAft>
            <a:buNone/>
          </a:pPr>
          <a:r>
            <a:rPr lang="en-US" sz="2100" kern="1200"/>
            <a:t>Conduct</a:t>
          </a:r>
        </a:p>
      </dsp:txBody>
      <dsp:txXfrm>
        <a:off x="0" y="1652"/>
        <a:ext cx="1920240" cy="856003"/>
      </dsp:txXfrm>
    </dsp:sp>
    <dsp:sp modelId="{076ED65E-6964-E243-A56F-D6E26A83B0B4}">
      <dsp:nvSpPr>
        <dsp:cNvPr id="0" name=""/>
        <dsp:cNvSpPr/>
      </dsp:nvSpPr>
      <dsp:spPr>
        <a:xfrm>
          <a:off x="1920240" y="909016"/>
          <a:ext cx="7680960" cy="856003"/>
        </a:xfrm>
        <a:prstGeom prst="rect">
          <a:avLst/>
        </a:prstGeom>
        <a:solidFill>
          <a:schemeClr val="accent3">
            <a:hueOff val="0"/>
            <a:satOff val="0"/>
            <a:lumOff val="0"/>
            <a:alphaOff val="0"/>
          </a:schemeClr>
        </a:solidFill>
        <a:ln w="34925" cap="flat" cmpd="sng" algn="in">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032" tIns="217425" rIns="149032" bIns="217425" numCol="1" spcCol="1270" anchor="ctr" anchorCtr="0">
          <a:noAutofit/>
        </a:bodyPr>
        <a:lstStyle/>
        <a:p>
          <a:pPr marL="0" lvl="0" indent="0" algn="l" defTabSz="755650">
            <a:lnSpc>
              <a:spcPct val="90000"/>
            </a:lnSpc>
            <a:spcBef>
              <a:spcPct val="0"/>
            </a:spcBef>
            <a:spcAft>
              <a:spcPct val="35000"/>
            </a:spcAft>
            <a:buNone/>
          </a:pPr>
          <a:r>
            <a:rPr lang="en-US" sz="1700" kern="1200"/>
            <a:t>Pilot test and revise questions</a:t>
          </a:r>
        </a:p>
      </dsp:txBody>
      <dsp:txXfrm>
        <a:off x="1920240" y="909016"/>
        <a:ext cx="7680960" cy="856003"/>
      </dsp:txXfrm>
    </dsp:sp>
    <dsp:sp modelId="{E2CA10C1-D6A2-3040-8DAB-AF5D49E9339E}">
      <dsp:nvSpPr>
        <dsp:cNvPr id="0" name=""/>
        <dsp:cNvSpPr/>
      </dsp:nvSpPr>
      <dsp:spPr>
        <a:xfrm>
          <a:off x="0" y="909016"/>
          <a:ext cx="1920240" cy="856003"/>
        </a:xfrm>
        <a:prstGeom prst="rect">
          <a:avLst/>
        </a:prstGeom>
        <a:solidFill>
          <a:schemeClr val="lt1">
            <a:hueOff val="0"/>
            <a:satOff val="0"/>
            <a:lumOff val="0"/>
            <a:alphaOff val="0"/>
          </a:schemeClr>
        </a:solidFill>
        <a:ln w="34925" cap="flat" cmpd="sng" algn="in">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13" tIns="84554" rIns="101613" bIns="84554" numCol="1" spcCol="1270" anchor="ctr" anchorCtr="0">
          <a:noAutofit/>
        </a:bodyPr>
        <a:lstStyle/>
        <a:p>
          <a:pPr marL="0" lvl="0" indent="0" algn="ctr" defTabSz="933450">
            <a:lnSpc>
              <a:spcPct val="90000"/>
            </a:lnSpc>
            <a:spcBef>
              <a:spcPct val="0"/>
            </a:spcBef>
            <a:spcAft>
              <a:spcPct val="35000"/>
            </a:spcAft>
            <a:buNone/>
          </a:pPr>
          <a:r>
            <a:rPr lang="en-US" sz="2100" kern="1200"/>
            <a:t>Pilot</a:t>
          </a:r>
        </a:p>
      </dsp:txBody>
      <dsp:txXfrm>
        <a:off x="0" y="909016"/>
        <a:ext cx="1920240" cy="856003"/>
      </dsp:txXfrm>
    </dsp:sp>
    <dsp:sp modelId="{BFE7329D-1453-5F4F-A61C-26792DA120D9}">
      <dsp:nvSpPr>
        <dsp:cNvPr id="0" name=""/>
        <dsp:cNvSpPr/>
      </dsp:nvSpPr>
      <dsp:spPr>
        <a:xfrm>
          <a:off x="1920240" y="1816380"/>
          <a:ext cx="7680960" cy="856003"/>
        </a:xfrm>
        <a:prstGeom prst="rect">
          <a:avLst/>
        </a:prstGeom>
        <a:solidFill>
          <a:schemeClr val="accent4">
            <a:hueOff val="0"/>
            <a:satOff val="0"/>
            <a:lumOff val="0"/>
            <a:alphaOff val="0"/>
          </a:schemeClr>
        </a:solidFill>
        <a:ln w="34925" cap="flat" cmpd="sng" algn="in">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032" tIns="217425" rIns="149032" bIns="217425" numCol="1" spcCol="1270" anchor="ctr" anchorCtr="0">
          <a:noAutofit/>
        </a:bodyPr>
        <a:lstStyle/>
        <a:p>
          <a:pPr marL="0" lvl="0" indent="0" algn="l" defTabSz="755650">
            <a:lnSpc>
              <a:spcPct val="90000"/>
            </a:lnSpc>
            <a:spcBef>
              <a:spcPct val="0"/>
            </a:spcBef>
            <a:spcAft>
              <a:spcPct val="35000"/>
            </a:spcAft>
            <a:buNone/>
          </a:pPr>
          <a:r>
            <a:rPr lang="en-US" sz="1700" kern="1200"/>
            <a:t>Obtain IRB/ethics approval and plan data security</a:t>
          </a:r>
        </a:p>
      </dsp:txBody>
      <dsp:txXfrm>
        <a:off x="1920240" y="1816380"/>
        <a:ext cx="7680960" cy="856003"/>
      </dsp:txXfrm>
    </dsp:sp>
    <dsp:sp modelId="{E09B85DF-0002-6A44-AA07-C7A978C7BFC5}">
      <dsp:nvSpPr>
        <dsp:cNvPr id="0" name=""/>
        <dsp:cNvSpPr/>
      </dsp:nvSpPr>
      <dsp:spPr>
        <a:xfrm>
          <a:off x="0" y="1816380"/>
          <a:ext cx="1920240" cy="856003"/>
        </a:xfrm>
        <a:prstGeom prst="rect">
          <a:avLst/>
        </a:prstGeom>
        <a:solidFill>
          <a:schemeClr val="lt1">
            <a:hueOff val="0"/>
            <a:satOff val="0"/>
            <a:lumOff val="0"/>
            <a:alphaOff val="0"/>
          </a:schemeClr>
        </a:solidFill>
        <a:ln w="34925" cap="flat" cmpd="sng" algn="in">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13" tIns="84554" rIns="101613" bIns="84554" numCol="1" spcCol="1270" anchor="ctr" anchorCtr="0">
          <a:noAutofit/>
        </a:bodyPr>
        <a:lstStyle/>
        <a:p>
          <a:pPr marL="0" lvl="0" indent="0" algn="ctr" defTabSz="933450">
            <a:lnSpc>
              <a:spcPct val="90000"/>
            </a:lnSpc>
            <a:spcBef>
              <a:spcPct val="0"/>
            </a:spcBef>
            <a:spcAft>
              <a:spcPct val="35000"/>
            </a:spcAft>
            <a:buNone/>
          </a:pPr>
          <a:r>
            <a:rPr lang="en-US" sz="2100" kern="1200"/>
            <a:t>Obtain</a:t>
          </a:r>
        </a:p>
      </dsp:txBody>
      <dsp:txXfrm>
        <a:off x="0" y="1816380"/>
        <a:ext cx="1920240" cy="856003"/>
      </dsp:txXfrm>
    </dsp:sp>
    <dsp:sp modelId="{5BEB958F-8EFC-124B-B1EA-037F75B2DD72}">
      <dsp:nvSpPr>
        <dsp:cNvPr id="0" name=""/>
        <dsp:cNvSpPr/>
      </dsp:nvSpPr>
      <dsp:spPr>
        <a:xfrm>
          <a:off x="1920240" y="2723743"/>
          <a:ext cx="7680960" cy="856003"/>
        </a:xfrm>
        <a:prstGeom prst="rect">
          <a:avLst/>
        </a:prstGeom>
        <a:solidFill>
          <a:schemeClr val="accent5">
            <a:hueOff val="0"/>
            <a:satOff val="0"/>
            <a:lumOff val="0"/>
            <a:alphaOff val="0"/>
          </a:schemeClr>
        </a:solidFill>
        <a:ln w="34925" cap="flat" cmpd="sng" algn="in">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032" tIns="217425" rIns="149032" bIns="217425" numCol="1" spcCol="1270" anchor="ctr" anchorCtr="0">
          <a:noAutofit/>
        </a:bodyPr>
        <a:lstStyle/>
        <a:p>
          <a:pPr marL="0" lvl="0" indent="0" algn="l" defTabSz="755650">
            <a:lnSpc>
              <a:spcPct val="90000"/>
            </a:lnSpc>
            <a:spcBef>
              <a:spcPct val="0"/>
            </a:spcBef>
            <a:spcAft>
              <a:spcPct val="35000"/>
            </a:spcAft>
            <a:buNone/>
          </a:pPr>
          <a:r>
            <a:rPr lang="en-US" sz="1700" kern="1200"/>
            <a:t>Engage stakeholders and community leaders (Ahmed, 2024)</a:t>
          </a:r>
        </a:p>
      </dsp:txBody>
      <dsp:txXfrm>
        <a:off x="1920240" y="2723743"/>
        <a:ext cx="7680960" cy="856003"/>
      </dsp:txXfrm>
    </dsp:sp>
    <dsp:sp modelId="{91C82C31-2A41-A44B-9145-FE3C27972665}">
      <dsp:nvSpPr>
        <dsp:cNvPr id="0" name=""/>
        <dsp:cNvSpPr/>
      </dsp:nvSpPr>
      <dsp:spPr>
        <a:xfrm>
          <a:off x="0" y="2723743"/>
          <a:ext cx="1920240" cy="856003"/>
        </a:xfrm>
        <a:prstGeom prst="rect">
          <a:avLst/>
        </a:prstGeom>
        <a:solidFill>
          <a:schemeClr val="lt1">
            <a:hueOff val="0"/>
            <a:satOff val="0"/>
            <a:lumOff val="0"/>
            <a:alphaOff val="0"/>
          </a:schemeClr>
        </a:solidFill>
        <a:ln w="34925" cap="flat" cmpd="sng" algn="in">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1613" tIns="84554" rIns="101613" bIns="84554" numCol="1" spcCol="1270" anchor="ctr" anchorCtr="0">
          <a:noAutofit/>
        </a:bodyPr>
        <a:lstStyle/>
        <a:p>
          <a:pPr marL="0" lvl="0" indent="0" algn="ctr" defTabSz="933450">
            <a:lnSpc>
              <a:spcPct val="90000"/>
            </a:lnSpc>
            <a:spcBef>
              <a:spcPct val="0"/>
            </a:spcBef>
            <a:spcAft>
              <a:spcPct val="35000"/>
            </a:spcAft>
            <a:buNone/>
          </a:pPr>
          <a:r>
            <a:rPr lang="en-US" sz="2100" kern="1200"/>
            <a:t>Engage</a:t>
          </a:r>
        </a:p>
      </dsp:txBody>
      <dsp:txXfrm>
        <a:off x="0" y="2723743"/>
        <a:ext cx="1920240" cy="856003"/>
      </dsp:txXfrm>
    </dsp:sp>
  </dsp:spTree>
</dsp:drawing>
</file>

<file path=ppt/diagrams/layout1.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2.xml><?xml version="1.0" encoding="utf-8"?>
<dgm:layoutDef xmlns:dgm="http://schemas.openxmlformats.org/drawingml/2006/diagram" xmlns:a="http://schemas.openxmlformats.org/drawingml/2006/main" uniqueId="urn:microsoft.com/office/officeart/2016/7/layout/VerticalHollowActionList">
  <dgm:title val="Vertical Hollow Action List"/>
  <dgm:desc val="Use to show non-sequential or grouped lists of information. Works well with large amounts of text. All text has the same level of emphasis, and direction is not implied."/>
  <dgm:catLst>
    <dgm:cat type="list"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 modelId="5">
          <dgm:prSet phldr="1"/>
        </dgm:pt>
        <dgm:pt modelId="51">
          <dgm:prSet phldr="1"/>
        </dgm:pt>
      </dgm:ptLst>
      <dgm:cxnLst>
        <dgm:cxn modelId="4" srcId="0" destId="1" srcOrd="0" destOrd="0"/>
        <dgm:cxn modelId="5" srcId="0" destId="2" srcOrd="1" destOrd="0"/>
        <dgm:cxn modelId="6" srcId="0" destId="3" srcOrd="2" destOrd="0"/>
        <dgm:cxn modelId="7" srcId="0" destId="4" srcOrd="3" destOrd="0"/>
        <dgm:cxn modelId="8" srcId="0" destId="5" srcOrd="4" destOrd="0"/>
        <dgm:cxn modelId="13" srcId="1" destId="11" srcOrd="0" destOrd="0"/>
        <dgm:cxn modelId="23" srcId="2" destId="21" srcOrd="0" destOrd="0"/>
        <dgm:cxn modelId="33" srcId="3" destId="31" srcOrd="0" destOrd="0"/>
        <dgm:cxn modelId="43" srcId="4" destId="41" srcOrd="0" destOrd="0"/>
        <dgm:cxn modelId="53" srcId="5" destId="5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6"/>
      <dgm:constr type="primFontSz" for="des" forName="parentText" op="equ" val="28"/>
      <dgm:constr type="primFontSz" for="des" forName="descendantText" refType="primFontSz" refFor="des" refForName="parentText" op="lte" fact="0.82"/>
      <dgm:constr type="primFontSz" for="des" forName="parentText" refType="primFontSz" refFor="des" refForName="descendantText" op="lte" fact="1.25"/>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2"/>
          <dgm:constr type="w" for="ch" forName="descendantText" refType="w" fact="0.8"/>
          <dgm:constr type="h" for="ch" forName="parentText" refType="h"/>
          <dgm:constr type="h" for="ch" forName="descendantText" refType="h" refFor="ch" refForName="parentText"/>
        </dgm:constrLst>
        <dgm:ruleLst/>
        <dgm:layoutNode name="parentText" styleLbl="solidFgAcc1">
          <dgm:varLst>
            <dgm:chMax val="1"/>
            <dgm:bulletEnabled/>
          </dgm:varLst>
          <dgm:alg type="tx"/>
          <dgm:shape xmlns:r="http://schemas.openxmlformats.org/officeDocument/2006/relationships" type="rect" r:blip="" zOrderOff="3">
            <dgm:adjLst/>
          </dgm:shape>
          <dgm:presOf axis="self" ptType="node"/>
          <dgm:constrLst>
            <dgm:constr type="tMarg" refType="h" fact="0.28"/>
            <dgm:constr type="bMarg" refType="h" fact="0.28"/>
            <dgm:constr type="lMarg" refType="w" fact="0.15"/>
            <dgm:constr type="rMarg" refType="w" fact="0.15"/>
          </dgm:constrLst>
          <dgm:ruleLst>
            <dgm:rule type="primFontSz" val="15" fact="NaN" max="NaN"/>
          </dgm:ruleLst>
        </dgm:layoutNode>
        <dgm:layoutNode name="descendantText" styleLbl="alignNode1">
          <dgm:varLst>
            <dgm:bulletEnabled/>
          </dgm:varLst>
          <dgm:alg type="tx">
            <dgm:param type="stBulletLvl" val="0"/>
            <dgm:param type="parTxLTRAlign" val="l"/>
            <dgm:param type="shpTxLTRAlignCh" val="l"/>
            <dgm:param type="parTxRTLAlign" val="r"/>
            <dgm:param type="shpTxRTLAlignCh" val="r"/>
          </dgm:alg>
          <dgm:choose name="Name10">
            <dgm:if name="Name11" func="var" arg="dir" op="equ" val="norm">
              <dgm:shape xmlns:r="http://schemas.openxmlformats.org/officeDocument/2006/relationships" type="rect" r:blip="">
                <dgm:adjLst/>
              </dgm:shape>
            </dgm:if>
            <dgm:else name="Name12">
              <dgm:shape xmlns:r="http://schemas.openxmlformats.org/officeDocument/2006/relationships" type="rect" r:blip="">
                <dgm:adjLst/>
              </dgm:shape>
            </dgm:else>
          </dgm:choose>
          <dgm:presOf axis="des" ptType="node"/>
          <dgm:constrLst>
            <dgm:constr type="primFontSz" val="24"/>
            <dgm:constr type="lMarg" refType="w" fact="0.055"/>
            <dgm:constr type="rMarg" refType="w" fact="0.055"/>
            <dgm:constr type="tMarg" refType="h" fact="0.72"/>
            <dgm:constr type="bMarg" refType="h" fact="0.72"/>
          </dgm:constrLst>
          <dgm:ruleLst>
            <dgm:rule type="primFontSz" val="11" fact="NaN" max="NaN"/>
          </dgm:ruleLst>
        </dgm:layoutNod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E5869A-6EB3-744A-9D6B-256AB3C8CD10}" type="datetimeFigureOut">
              <a:rPr lang="en-US" smtClean="0"/>
              <a:t>9/29/25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AC0D9C-D1AD-7749-9CF2-2791D9534D95}" type="slidenum">
              <a:rPr lang="en-US" smtClean="0"/>
              <a:t>‹#›</a:t>
            </a:fld>
            <a:endParaRPr lang="en-US"/>
          </a:p>
        </p:txBody>
      </p:sp>
    </p:spTree>
    <p:extLst>
      <p:ext uri="{BB962C8B-B14F-4D97-AF65-F5344CB8AC3E}">
        <p14:creationId xmlns:p14="http://schemas.microsoft.com/office/powerpoint/2010/main" val="915098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Hi everyone! Thank you for joining this presentation. Today, I will explore how survey research informs counseling practice, using O’Callaghan et al.’s (2023) study, </a:t>
            </a:r>
            <a:r>
              <a:rPr lang="en-US" sz="1800" i="1" dirty="0">
                <a:effectLst/>
                <a:latin typeface="Times New Roman" panose="02020603050405020304" pitchFamily="18" charset="0"/>
                <a:ea typeface="Times New Roman" panose="02020603050405020304" pitchFamily="18" charset="0"/>
              </a:rPr>
              <a:t>Consumer Expectations and Attitudes About Psychotherapy. </a:t>
            </a:r>
            <a:r>
              <a:rPr lang="en-US" sz="1800" dirty="0">
                <a:effectLst/>
                <a:latin typeface="Times New Roman" panose="02020603050405020304" pitchFamily="18" charset="0"/>
                <a:ea typeface="Times New Roman" panose="02020603050405020304" pitchFamily="18" charset="0"/>
              </a:rPr>
              <a:t>We will look at the principles of social research, the advantages and limitations of online surveys, and how action research connects to counseling. I will also outline how these findings can guide a community mental health agency in creating its own online survey, including a specific goal and objective. This presentation highlights how a well-designed survey can identify client needs, clarify expectations, and improve mental health service delivery.</a:t>
            </a:r>
          </a:p>
          <a:p>
            <a:endParaRPr lang="en-US" dirty="0"/>
          </a:p>
        </p:txBody>
      </p:sp>
      <p:sp>
        <p:nvSpPr>
          <p:cNvPr id="4" name="Slide Number Placeholder 3"/>
          <p:cNvSpPr>
            <a:spLocks noGrp="1"/>
          </p:cNvSpPr>
          <p:nvPr>
            <p:ph type="sldNum" sz="quarter" idx="5"/>
          </p:nvPr>
        </p:nvSpPr>
        <p:spPr/>
        <p:txBody>
          <a:bodyPr/>
          <a:lstStyle/>
          <a:p>
            <a:fld id="{16AC0D9C-D1AD-7749-9CF2-2791D9534D95}" type="slidenum">
              <a:rPr lang="en-US" smtClean="0"/>
              <a:t>1</a:t>
            </a:fld>
            <a:endParaRPr lang="en-US"/>
          </a:p>
        </p:txBody>
      </p:sp>
    </p:spTree>
    <p:extLst>
      <p:ext uri="{BB962C8B-B14F-4D97-AF65-F5344CB8AC3E}">
        <p14:creationId xmlns:p14="http://schemas.microsoft.com/office/powerpoint/2010/main" val="3446814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In conclusion, effective surveys can be a powerful tool used in counseling (</a:t>
            </a:r>
            <a:r>
              <a:rPr lang="en-US" sz="1800" dirty="0" err="1">
                <a:effectLst/>
                <a:latin typeface="Times New Roman" panose="02020603050405020304" pitchFamily="18" charset="0"/>
                <a:ea typeface="Times New Roman" panose="02020603050405020304" pitchFamily="18" charset="0"/>
              </a:rPr>
              <a:t>Balkin</a:t>
            </a:r>
            <a:r>
              <a:rPr lang="en-US" sz="1800" dirty="0">
                <a:effectLst/>
                <a:latin typeface="Times New Roman" panose="02020603050405020304" pitchFamily="18" charset="0"/>
                <a:ea typeface="Times New Roman" panose="02020603050405020304" pitchFamily="18" charset="0"/>
              </a:rPr>
              <a:t> &amp; Kleist, 2023). They provide actionable data to guide a research cycle of collecting data, implementing meaningful change, observing outcomes, and refining mental health services. Using the O’Callaghan et al. (2023) study as a model, a community mental health agency can create a survey that uncovers client needs and barriers. By integrating clear objectives, stakeholder collaboration, and ethical safeguards, the agency ensures results are reliable, inclusive, and truly reflective of community voices (Ahmed, 2024). These insights can enhance outreach strategies and promote sustainable improvement in mental health services for diverse populations, fostering ongoing growth and measurable positive outcomes (</a:t>
            </a:r>
            <a:r>
              <a:rPr lang="en-US" sz="1800" dirty="0" err="1">
                <a:effectLst/>
                <a:latin typeface="Times New Roman" panose="02020603050405020304" pitchFamily="18" charset="0"/>
                <a:ea typeface="Times New Roman" panose="02020603050405020304" pitchFamily="18" charset="0"/>
              </a:rPr>
              <a:t>Balkin</a:t>
            </a:r>
            <a:r>
              <a:rPr lang="en-US" sz="1800" dirty="0">
                <a:effectLst/>
                <a:latin typeface="Times New Roman" panose="02020603050405020304" pitchFamily="18" charset="0"/>
                <a:ea typeface="Times New Roman" panose="02020603050405020304" pitchFamily="18" charset="0"/>
              </a:rPr>
              <a:t> &amp; Kleist, 2023).</a:t>
            </a:r>
          </a:p>
          <a:p>
            <a:endParaRPr lang="en-US" dirty="0"/>
          </a:p>
        </p:txBody>
      </p:sp>
      <p:sp>
        <p:nvSpPr>
          <p:cNvPr id="4" name="Slide Number Placeholder 3"/>
          <p:cNvSpPr>
            <a:spLocks noGrp="1"/>
          </p:cNvSpPr>
          <p:nvPr>
            <p:ph type="sldNum" sz="quarter" idx="5"/>
          </p:nvPr>
        </p:nvSpPr>
        <p:spPr/>
        <p:txBody>
          <a:bodyPr/>
          <a:lstStyle/>
          <a:p>
            <a:fld id="{16AC0D9C-D1AD-7749-9CF2-2791D9534D95}" type="slidenum">
              <a:rPr lang="en-US" smtClean="0"/>
              <a:t>10</a:t>
            </a:fld>
            <a:endParaRPr lang="en-US"/>
          </a:p>
        </p:txBody>
      </p:sp>
    </p:spTree>
    <p:extLst>
      <p:ext uri="{BB962C8B-B14F-4D97-AF65-F5344CB8AC3E}">
        <p14:creationId xmlns:p14="http://schemas.microsoft.com/office/powerpoint/2010/main" val="1037843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following sources were used for today’s presentation. Thank you. </a:t>
            </a:r>
          </a:p>
        </p:txBody>
      </p:sp>
      <p:sp>
        <p:nvSpPr>
          <p:cNvPr id="4" name="Slide Number Placeholder 3"/>
          <p:cNvSpPr>
            <a:spLocks noGrp="1"/>
          </p:cNvSpPr>
          <p:nvPr>
            <p:ph type="sldNum" sz="quarter" idx="5"/>
          </p:nvPr>
        </p:nvSpPr>
        <p:spPr/>
        <p:txBody>
          <a:bodyPr/>
          <a:lstStyle/>
          <a:p>
            <a:fld id="{16AC0D9C-D1AD-7749-9CF2-2791D9534D95}" type="slidenum">
              <a:rPr lang="en-US" smtClean="0"/>
              <a:t>11</a:t>
            </a:fld>
            <a:endParaRPr lang="en-US"/>
          </a:p>
        </p:txBody>
      </p:sp>
    </p:spTree>
    <p:extLst>
      <p:ext uri="{BB962C8B-B14F-4D97-AF65-F5344CB8AC3E}">
        <p14:creationId xmlns:p14="http://schemas.microsoft.com/office/powerpoint/2010/main" val="9354368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Survey research is an important aspect of social science and counseling, as it helps professionals understand client experiences, attitudes, and barriers to treatment (</a:t>
            </a:r>
            <a:r>
              <a:rPr lang="en-US" sz="1800" dirty="0" err="1">
                <a:effectLst/>
                <a:latin typeface="Times New Roman" panose="02020603050405020304" pitchFamily="18" charset="0"/>
                <a:ea typeface="Times New Roman" panose="02020603050405020304" pitchFamily="18" charset="0"/>
              </a:rPr>
              <a:t>Balkin</a:t>
            </a:r>
            <a:r>
              <a:rPr lang="en-US" sz="1800" dirty="0">
                <a:effectLst/>
                <a:latin typeface="Times New Roman" panose="02020603050405020304" pitchFamily="18" charset="0"/>
                <a:ea typeface="Times New Roman" panose="02020603050405020304" pitchFamily="18" charset="0"/>
              </a:rPr>
              <a:t> &amp; Kleist, 2023). Action research complements this by creating a cycle of collecting data, implementing changes, and re-evaluating outcomes. Through observation and analysis, these approaches encourage continuous improvement and evidence-based practices that address diverse community mental health needs. The goal of today’s presentation is to demonstrate how an actual peer-reviewed survey can be utilized to design a local community mental health survey. We will examine the study’s methodology, identify the purpose of exploration, description, and explanation in social research, and discuss how its results can inform evidence-based action.</a:t>
            </a:r>
          </a:p>
          <a:p>
            <a:endParaRPr lang="en-US" dirty="0"/>
          </a:p>
        </p:txBody>
      </p:sp>
      <p:sp>
        <p:nvSpPr>
          <p:cNvPr id="4" name="Slide Number Placeholder 3"/>
          <p:cNvSpPr>
            <a:spLocks noGrp="1"/>
          </p:cNvSpPr>
          <p:nvPr>
            <p:ph type="sldNum" sz="quarter" idx="5"/>
          </p:nvPr>
        </p:nvSpPr>
        <p:spPr/>
        <p:txBody>
          <a:bodyPr/>
          <a:lstStyle/>
          <a:p>
            <a:fld id="{16AC0D9C-D1AD-7749-9CF2-2791D9534D95}" type="slidenum">
              <a:rPr lang="en-US" smtClean="0"/>
              <a:t>2</a:t>
            </a:fld>
            <a:endParaRPr lang="en-US"/>
          </a:p>
        </p:txBody>
      </p:sp>
    </p:spTree>
    <p:extLst>
      <p:ext uri="{BB962C8B-B14F-4D97-AF65-F5344CB8AC3E}">
        <p14:creationId xmlns:p14="http://schemas.microsoft.com/office/powerpoint/2010/main" val="15146437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This study strived to better understand public perceptions of psychotherapy and attitudes toward medication (O’Callaghan et al., 2023). Two groups participated, such as current or past users of Brightside’s telehealth therapy and a general U.S. sample recruited through SurveyMonkey. The survey was administered electronically, collected demographic data, and asked about therapy expectations, perceived cost and duration, comfort with telehealth, and openness to evidence-based practices and medication. The researchers also analyzed differences between subgroups to explore how previous treatment experiences, age, and socioeconomic status might influence beliefs, preferences, and willingness to engage in counseling. This design provides a comprehensive picture of contemporary attitudes and barriers relevant to mental health counseling today.</a:t>
            </a:r>
          </a:p>
          <a:p>
            <a:endParaRPr lang="en-US" dirty="0"/>
          </a:p>
        </p:txBody>
      </p:sp>
      <p:sp>
        <p:nvSpPr>
          <p:cNvPr id="4" name="Slide Number Placeholder 3"/>
          <p:cNvSpPr>
            <a:spLocks noGrp="1"/>
          </p:cNvSpPr>
          <p:nvPr>
            <p:ph type="sldNum" sz="quarter" idx="5"/>
          </p:nvPr>
        </p:nvSpPr>
        <p:spPr/>
        <p:txBody>
          <a:bodyPr/>
          <a:lstStyle/>
          <a:p>
            <a:fld id="{16AC0D9C-D1AD-7749-9CF2-2791D9534D95}" type="slidenum">
              <a:rPr lang="en-US" smtClean="0"/>
              <a:t>3</a:t>
            </a:fld>
            <a:endParaRPr lang="en-US"/>
          </a:p>
        </p:txBody>
      </p:sp>
    </p:spTree>
    <p:extLst>
      <p:ext uri="{BB962C8B-B14F-4D97-AF65-F5344CB8AC3E}">
        <p14:creationId xmlns:p14="http://schemas.microsoft.com/office/powerpoint/2010/main" val="21615868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Social research typically serves three main purposes (</a:t>
            </a:r>
            <a:r>
              <a:rPr lang="en-US" sz="1800" dirty="0" err="1">
                <a:effectLst/>
                <a:latin typeface="Times New Roman" panose="02020603050405020304" pitchFamily="18" charset="0"/>
                <a:ea typeface="Times New Roman" panose="02020603050405020304" pitchFamily="18" charset="0"/>
              </a:rPr>
              <a:t>Balkin</a:t>
            </a:r>
            <a:r>
              <a:rPr lang="en-US" sz="1800" dirty="0">
                <a:effectLst/>
                <a:latin typeface="Times New Roman" panose="02020603050405020304" pitchFamily="18" charset="0"/>
                <a:ea typeface="Times New Roman" panose="02020603050405020304" pitchFamily="18" charset="0"/>
              </a:rPr>
              <a:t> &amp; Kleist, 2023). Exploration uncovers new ideas or patterns. In this case, exploration would focus on individual’s beliefs and misconceptions about therapy. Description involves details about these attitudes, such as expected session length or even the importance of the counselor’s qualities. Explanation examines relationships among variables, such as whether previous therapy predicts more positive attitudes and engagement. These main purposes tend to overlap, which allows researchers to generate hypotheses, test new concepts, and refine interventions. This study fulfills all three purposes by exploring attitudes, describing measures across two populations, and analyzing associations between experience and expectations (O’Callaghan et al., 2023).</a:t>
            </a:r>
          </a:p>
          <a:p>
            <a:endParaRPr lang="en-US" dirty="0"/>
          </a:p>
        </p:txBody>
      </p:sp>
      <p:sp>
        <p:nvSpPr>
          <p:cNvPr id="4" name="Slide Number Placeholder 3"/>
          <p:cNvSpPr>
            <a:spLocks noGrp="1"/>
          </p:cNvSpPr>
          <p:nvPr>
            <p:ph type="sldNum" sz="quarter" idx="5"/>
          </p:nvPr>
        </p:nvSpPr>
        <p:spPr/>
        <p:txBody>
          <a:bodyPr/>
          <a:lstStyle/>
          <a:p>
            <a:fld id="{16AC0D9C-D1AD-7749-9CF2-2791D9534D95}" type="slidenum">
              <a:rPr lang="en-US" smtClean="0"/>
              <a:t>4</a:t>
            </a:fld>
            <a:endParaRPr lang="en-US"/>
          </a:p>
        </p:txBody>
      </p:sp>
    </p:spTree>
    <p:extLst>
      <p:ext uri="{BB962C8B-B14F-4D97-AF65-F5344CB8AC3E}">
        <p14:creationId xmlns:p14="http://schemas.microsoft.com/office/powerpoint/2010/main" val="2288534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Online surveys help researchers reach large and diverse groups quickly and cost-effectively (</a:t>
            </a:r>
            <a:r>
              <a:rPr lang="en-US" sz="1800" dirty="0" err="1">
                <a:effectLst/>
                <a:latin typeface="Times New Roman" panose="02020603050405020304" pitchFamily="18" charset="0"/>
                <a:ea typeface="Times New Roman" panose="02020603050405020304" pitchFamily="18" charset="0"/>
              </a:rPr>
              <a:t>Balkin</a:t>
            </a:r>
            <a:r>
              <a:rPr lang="en-US" sz="1800" dirty="0">
                <a:effectLst/>
                <a:latin typeface="Times New Roman" panose="02020603050405020304" pitchFamily="18" charset="0"/>
                <a:ea typeface="Times New Roman" panose="02020603050405020304" pitchFamily="18" charset="0"/>
              </a:rPr>
              <a:t> &amp; Kleist, 2023). They also provide anonymity, encouraging authentic answers about mental health, which can be a sensitive topic. However, convenience sampling may not fully represent the general population, and self-reporting can always introduce recall or social-desirability bias (Ahmed, 2024). Some survey items may lack psychometric validation, which could reduce their reliability (</a:t>
            </a:r>
            <a:r>
              <a:rPr lang="en-US" sz="1800" dirty="0" err="1">
                <a:effectLst/>
                <a:latin typeface="Times New Roman" panose="02020603050405020304" pitchFamily="18" charset="0"/>
                <a:ea typeface="Times New Roman" panose="02020603050405020304" pitchFamily="18" charset="0"/>
              </a:rPr>
              <a:t>Balkin</a:t>
            </a:r>
            <a:r>
              <a:rPr lang="en-US" sz="1800" dirty="0">
                <a:effectLst/>
                <a:latin typeface="Times New Roman" panose="02020603050405020304" pitchFamily="18" charset="0"/>
                <a:ea typeface="Times New Roman" panose="02020603050405020304" pitchFamily="18" charset="0"/>
              </a:rPr>
              <a:t> &amp; Kleist, 2023). Other considerations may be varying levels of digital literacy and unequal internet access, which can create participation barriers, which may exclude older adults or underserved populations (</a:t>
            </a:r>
            <a:r>
              <a:rPr lang="en-US" sz="1800" dirty="0" err="1">
                <a:effectLst/>
                <a:latin typeface="Times New Roman" panose="02020603050405020304" pitchFamily="18" charset="0"/>
                <a:ea typeface="Times New Roman" panose="02020603050405020304" pitchFamily="18" charset="0"/>
              </a:rPr>
              <a:t>Byiringiro</a:t>
            </a:r>
            <a:r>
              <a:rPr lang="en-US" sz="1800" dirty="0">
                <a:effectLst/>
                <a:latin typeface="Times New Roman" panose="02020603050405020304" pitchFamily="18" charset="0"/>
                <a:ea typeface="Times New Roman" panose="02020603050405020304" pitchFamily="18" charset="0"/>
              </a:rPr>
              <a:t> et al., 2022). To address these barriers, researchers should design clear and accessible questionnaires that offer multiple language options. Recognizing these strengths and weaknesses is important when applying results and designing a new community survey to maintain fairness, accuracy, and cultural sensitivity.</a:t>
            </a:r>
          </a:p>
          <a:p>
            <a:endParaRPr lang="en-US" dirty="0"/>
          </a:p>
        </p:txBody>
      </p:sp>
      <p:sp>
        <p:nvSpPr>
          <p:cNvPr id="4" name="Slide Number Placeholder 3"/>
          <p:cNvSpPr>
            <a:spLocks noGrp="1"/>
          </p:cNvSpPr>
          <p:nvPr>
            <p:ph type="sldNum" sz="quarter" idx="5"/>
          </p:nvPr>
        </p:nvSpPr>
        <p:spPr/>
        <p:txBody>
          <a:bodyPr/>
          <a:lstStyle/>
          <a:p>
            <a:fld id="{16AC0D9C-D1AD-7749-9CF2-2791D9534D95}" type="slidenum">
              <a:rPr lang="en-US" smtClean="0"/>
              <a:t>5</a:t>
            </a:fld>
            <a:endParaRPr lang="en-US"/>
          </a:p>
        </p:txBody>
      </p:sp>
    </p:spTree>
    <p:extLst>
      <p:ext uri="{BB962C8B-B14F-4D97-AF65-F5344CB8AC3E}">
        <p14:creationId xmlns:p14="http://schemas.microsoft.com/office/powerpoint/2010/main" val="9716786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Prior to creating a community mental health survey, I would start with a literature review on therapy attitudes and access barriers (</a:t>
            </a:r>
            <a:r>
              <a:rPr lang="en-US" sz="1800" dirty="0" err="1">
                <a:effectLst/>
                <a:latin typeface="Times New Roman" panose="02020603050405020304" pitchFamily="18" charset="0"/>
                <a:ea typeface="Times New Roman" panose="02020603050405020304" pitchFamily="18" charset="0"/>
              </a:rPr>
              <a:t>Balkin</a:t>
            </a:r>
            <a:r>
              <a:rPr lang="en-US" sz="1800" dirty="0">
                <a:effectLst/>
                <a:latin typeface="Times New Roman" panose="02020603050405020304" pitchFamily="18" charset="0"/>
                <a:ea typeface="Times New Roman" panose="02020603050405020304" pitchFamily="18" charset="0"/>
              </a:rPr>
              <a:t> &amp; Kleist, 2023). Next, I would complete a local needs assessment by interviewing clients and staff to reveal community-specific issues, such as transportation or stigma. Drafted questions would need pilot testing for clarity and reliability. IRB approval and data-security planning are important to protect participant privacy and ensure ethical compliance. It may also be beneficial to engage stakeholders, such as community leaders and advocacy groups, to collect input on survey accessibility, language options, and digital platforms (Ahmed, 2024). This approach would ensure cultural sensitivity, encourage broader participation, and overall strengthen the survey’s validity, reliability, and relevance.</a:t>
            </a:r>
          </a:p>
          <a:p>
            <a:endParaRPr lang="en-US" dirty="0"/>
          </a:p>
        </p:txBody>
      </p:sp>
      <p:sp>
        <p:nvSpPr>
          <p:cNvPr id="4" name="Slide Number Placeholder 3"/>
          <p:cNvSpPr>
            <a:spLocks noGrp="1"/>
          </p:cNvSpPr>
          <p:nvPr>
            <p:ph type="sldNum" sz="quarter" idx="5"/>
          </p:nvPr>
        </p:nvSpPr>
        <p:spPr/>
        <p:txBody>
          <a:bodyPr/>
          <a:lstStyle/>
          <a:p>
            <a:fld id="{16AC0D9C-D1AD-7749-9CF2-2791D9534D95}" type="slidenum">
              <a:rPr lang="en-US" smtClean="0"/>
              <a:t>6</a:t>
            </a:fld>
            <a:endParaRPr lang="en-US"/>
          </a:p>
        </p:txBody>
      </p:sp>
    </p:spTree>
    <p:extLst>
      <p:ext uri="{BB962C8B-B14F-4D97-AF65-F5344CB8AC3E}">
        <p14:creationId xmlns:p14="http://schemas.microsoft.com/office/powerpoint/2010/main" val="5109159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For surveys to be effective, collaboration is needed (Ahmed, 2024). Input from agency leaders and clinicians ensures the survey questions target relevant service issues. A client advisory board can also add cultural and experiential perspectives. Survey methodologists can help refine question wording and scaling to reduce bias, while community leaders ensure cultural sensitivity. Oversight from an IRB can safeguard confidentiality and participant rights (</a:t>
            </a:r>
            <a:r>
              <a:rPr lang="en-US" sz="1800" dirty="0" err="1">
                <a:effectLst/>
                <a:latin typeface="Times New Roman" panose="02020603050405020304" pitchFamily="18" charset="0"/>
                <a:ea typeface="Times New Roman" panose="02020603050405020304" pitchFamily="18" charset="0"/>
              </a:rPr>
              <a:t>Balkin</a:t>
            </a:r>
            <a:r>
              <a:rPr lang="en-US" sz="1800" dirty="0">
                <a:effectLst/>
                <a:latin typeface="Times New Roman" panose="02020603050405020304" pitchFamily="18" charset="0"/>
                <a:ea typeface="Times New Roman" panose="02020603050405020304" pitchFamily="18" charset="0"/>
              </a:rPr>
              <a:t> &amp; Kleist, 2023). Incorporating feedback from outreach coordinators and even bilingual translators can enhance accessibility and inclusivity (Ahmed, 2024). Engagement fosters trust among community members, encourages higher response rates, and results in more actionable data. This collaboration can strengthen both the content and credibility of the survey.</a:t>
            </a:r>
          </a:p>
          <a:p>
            <a:endParaRPr lang="en-US" dirty="0"/>
          </a:p>
        </p:txBody>
      </p:sp>
      <p:sp>
        <p:nvSpPr>
          <p:cNvPr id="4" name="Slide Number Placeholder 3"/>
          <p:cNvSpPr>
            <a:spLocks noGrp="1"/>
          </p:cNvSpPr>
          <p:nvPr>
            <p:ph type="sldNum" sz="quarter" idx="5"/>
          </p:nvPr>
        </p:nvSpPr>
        <p:spPr/>
        <p:txBody>
          <a:bodyPr/>
          <a:lstStyle/>
          <a:p>
            <a:fld id="{16AC0D9C-D1AD-7749-9CF2-2791D9534D95}" type="slidenum">
              <a:rPr lang="en-US" smtClean="0"/>
              <a:t>7</a:t>
            </a:fld>
            <a:endParaRPr lang="en-US"/>
          </a:p>
        </p:txBody>
      </p:sp>
    </p:spTree>
    <p:extLst>
      <p:ext uri="{BB962C8B-B14F-4D97-AF65-F5344CB8AC3E}">
        <p14:creationId xmlns:p14="http://schemas.microsoft.com/office/powerpoint/2010/main" val="14062470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I recommend an online survey due to its efficiency, cost, and easy data management (</a:t>
            </a:r>
            <a:r>
              <a:rPr lang="en-US" sz="1800" dirty="0" err="1">
                <a:effectLst/>
                <a:latin typeface="Times New Roman" panose="02020603050405020304" pitchFamily="18" charset="0"/>
                <a:ea typeface="Times New Roman" panose="02020603050405020304" pitchFamily="18" charset="0"/>
              </a:rPr>
              <a:t>Balkin</a:t>
            </a:r>
            <a:r>
              <a:rPr lang="en-US" sz="1800" dirty="0">
                <a:effectLst/>
                <a:latin typeface="Times New Roman" panose="02020603050405020304" pitchFamily="18" charset="0"/>
                <a:ea typeface="Times New Roman" panose="02020603050405020304" pitchFamily="18" charset="0"/>
              </a:rPr>
              <a:t> &amp; Kleist, 2023). However, not all community members have equal internet access or digital literacy, which may potentially skew results (</a:t>
            </a:r>
            <a:r>
              <a:rPr lang="en-US" sz="1800" dirty="0" err="1">
                <a:effectLst/>
                <a:latin typeface="Times New Roman" panose="02020603050405020304" pitchFamily="18" charset="0"/>
                <a:ea typeface="Times New Roman" panose="02020603050405020304" pitchFamily="18" charset="0"/>
              </a:rPr>
              <a:t>Byiringiro</a:t>
            </a:r>
            <a:r>
              <a:rPr lang="en-US" sz="1800" dirty="0">
                <a:effectLst/>
                <a:latin typeface="Times New Roman" panose="02020603050405020304" pitchFamily="18" charset="0"/>
                <a:ea typeface="Times New Roman" panose="02020603050405020304" pitchFamily="18" charset="0"/>
              </a:rPr>
              <a:t> et al., 2022). To address this, a hybrid approach would help by offering paper or in-person options. Doing so would help ensure inclusivity and improve response rates among older adults and those with limited internet access. Providing assistance, such as staffed stations and multilingual instructions, can support participants and further enhance accessibility. Outreach through local organizations, faith communities, and social service agencies can help raise awareness and encourage participation across diverse populations.</a:t>
            </a:r>
          </a:p>
          <a:p>
            <a:endParaRPr lang="en-US" dirty="0"/>
          </a:p>
        </p:txBody>
      </p:sp>
      <p:sp>
        <p:nvSpPr>
          <p:cNvPr id="4" name="Slide Number Placeholder 3"/>
          <p:cNvSpPr>
            <a:spLocks noGrp="1"/>
          </p:cNvSpPr>
          <p:nvPr>
            <p:ph type="sldNum" sz="quarter" idx="5"/>
          </p:nvPr>
        </p:nvSpPr>
        <p:spPr/>
        <p:txBody>
          <a:bodyPr/>
          <a:lstStyle/>
          <a:p>
            <a:fld id="{16AC0D9C-D1AD-7749-9CF2-2791D9534D95}" type="slidenum">
              <a:rPr lang="en-US" smtClean="0"/>
              <a:t>8</a:t>
            </a:fld>
            <a:endParaRPr lang="en-US"/>
          </a:p>
        </p:txBody>
      </p:sp>
    </p:spTree>
    <p:extLst>
      <p:ext uri="{BB962C8B-B14F-4D97-AF65-F5344CB8AC3E}">
        <p14:creationId xmlns:p14="http://schemas.microsoft.com/office/powerpoint/2010/main" val="18762319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Times New Roman" panose="02020603050405020304" pitchFamily="18" charset="0"/>
              </a:rPr>
              <a:t>The project’s goal is to identify what clients expect from therapy and what prevents them from engaging (O’Callaghan et al., 2023). The measurable objective is to gather at least 150 valid responses within six weeks, with at least 30% coming from underserved groups. This ensures the findings represent the full client base and support targeted service improvements. Collecting demographic data, such as age, socioeconomic status, cultural background, and previous counseling experience, will allow for a more accurate analysis of barriers and preferences (</a:t>
            </a:r>
            <a:r>
              <a:rPr lang="en-US" sz="1800" dirty="0" err="1">
                <a:effectLst/>
                <a:latin typeface="Times New Roman" panose="02020603050405020304" pitchFamily="18" charset="0"/>
                <a:ea typeface="Times New Roman" panose="02020603050405020304" pitchFamily="18" charset="0"/>
              </a:rPr>
              <a:t>Balkin</a:t>
            </a:r>
            <a:r>
              <a:rPr lang="en-US" sz="1800" dirty="0">
                <a:effectLst/>
                <a:latin typeface="Times New Roman" panose="02020603050405020304" pitchFamily="18" charset="0"/>
                <a:ea typeface="Times New Roman" panose="02020603050405020304" pitchFamily="18" charset="0"/>
              </a:rPr>
              <a:t> &amp; Kleist, 2023). These insights can help guide tailored outreach strategies, inform training, and shape new program offerings designed to increase accessibility, foster trust, and enhance outcomes for diverse individuals across the community.</a:t>
            </a:r>
          </a:p>
          <a:p>
            <a:endParaRPr lang="en-US" dirty="0"/>
          </a:p>
        </p:txBody>
      </p:sp>
      <p:sp>
        <p:nvSpPr>
          <p:cNvPr id="4" name="Slide Number Placeholder 3"/>
          <p:cNvSpPr>
            <a:spLocks noGrp="1"/>
          </p:cNvSpPr>
          <p:nvPr>
            <p:ph type="sldNum" sz="quarter" idx="5"/>
          </p:nvPr>
        </p:nvSpPr>
        <p:spPr/>
        <p:txBody>
          <a:bodyPr/>
          <a:lstStyle/>
          <a:p>
            <a:fld id="{16AC0D9C-D1AD-7749-9CF2-2791D9534D95}" type="slidenum">
              <a:rPr lang="en-US" smtClean="0"/>
              <a:t>9</a:t>
            </a:fld>
            <a:endParaRPr lang="en-US"/>
          </a:p>
        </p:txBody>
      </p:sp>
    </p:spTree>
    <p:extLst>
      <p:ext uri="{BB962C8B-B14F-4D97-AF65-F5344CB8AC3E}">
        <p14:creationId xmlns:p14="http://schemas.microsoft.com/office/powerpoint/2010/main" val="12693289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9/29/25</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9/29/25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9/29/25</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9/29/25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9/29/25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9/29/25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9/29/25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9/29/25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9/29/25</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9/29/25</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doi.org/10.1016/j.oor.2024.100662"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hyperlink" Target="https://doi.org/10.2196/38696" TargetMode="External"/><Relationship Id="rId4" Type="http://schemas.openxmlformats.org/officeDocument/2006/relationships/hyperlink" Target="https://doi.org/10.1017/cts.2022.457" TargetMode="Externa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2D9268-DB86-7D4A-8A14-EA824CD42827}"/>
              </a:ext>
            </a:extLst>
          </p:cNvPr>
          <p:cNvSpPr>
            <a:spLocks noGrp="1"/>
          </p:cNvSpPr>
          <p:nvPr>
            <p:ph type="ctrTitle"/>
          </p:nvPr>
        </p:nvSpPr>
        <p:spPr/>
        <p:txBody>
          <a:bodyPr/>
          <a:lstStyle/>
          <a:p>
            <a:r>
              <a:rPr lang="en-US" sz="4000" dirty="0">
                <a:latin typeface="Times New Roman" panose="02020603050405020304" pitchFamily="18" charset="0"/>
                <a:cs typeface="Times New Roman" panose="02020603050405020304" pitchFamily="18" charset="0"/>
              </a:rPr>
              <a:t>Consumer Attitudes Toward Psychotherapy: Survey Insights for Community Mental Health</a:t>
            </a:r>
          </a:p>
        </p:txBody>
      </p:sp>
      <p:sp>
        <p:nvSpPr>
          <p:cNvPr id="3" name="Subtitle 2">
            <a:extLst>
              <a:ext uri="{FF2B5EF4-FFF2-40B4-BE49-F238E27FC236}">
                <a16:creationId xmlns:a16="http://schemas.microsoft.com/office/drawing/2014/main" id="{8FC390D8-DE07-CE47-95EC-4878FD5D9E07}"/>
              </a:ext>
            </a:extLst>
          </p:cNvPr>
          <p:cNvSpPr>
            <a:spLocks noGrp="1"/>
          </p:cNvSpPr>
          <p:nvPr>
            <p:ph type="subTitle" idx="1"/>
          </p:nvPr>
        </p:nvSpPr>
        <p:spPr/>
        <p:txBody>
          <a:bodyPr>
            <a:normAutofit fontScale="70000" lnSpcReduction="20000"/>
          </a:bodyPr>
          <a:lstStyle/>
          <a:p>
            <a:r>
              <a:rPr lang="en-US" dirty="0">
                <a:latin typeface="Times New Roman" panose="02020603050405020304" pitchFamily="18" charset="0"/>
                <a:cs typeface="Times New Roman" panose="02020603050405020304" pitchFamily="18" charset="0"/>
              </a:rPr>
              <a:t>Kaylee Andersen</a:t>
            </a:r>
          </a:p>
          <a:p>
            <a:r>
              <a:rPr lang="en-US" dirty="0">
                <a:latin typeface="Times New Roman" panose="02020603050405020304" pitchFamily="18" charset="0"/>
                <a:cs typeface="Times New Roman" panose="02020603050405020304" pitchFamily="18" charset="0"/>
              </a:rPr>
              <a:t>CNL 540: Research Methods and Program Evaluation</a:t>
            </a:r>
          </a:p>
          <a:p>
            <a:r>
              <a:rPr lang="en-US" dirty="0">
                <a:latin typeface="Times New Roman" panose="02020603050405020304" pitchFamily="18" charset="0"/>
                <a:cs typeface="Times New Roman" panose="02020603050405020304" pitchFamily="18" charset="0"/>
              </a:rPr>
              <a:t>Dr. </a:t>
            </a:r>
            <a:r>
              <a:rPr lang="en-US" dirty="0" err="1">
                <a:latin typeface="Times New Roman" panose="02020603050405020304" pitchFamily="18" charset="0"/>
                <a:cs typeface="Times New Roman" panose="02020603050405020304" pitchFamily="18" charset="0"/>
              </a:rPr>
              <a:t>Myshalae</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Euring</a:t>
            </a:r>
            <a:endParaRPr lang="en-US" dirty="0">
              <a:effectLst/>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October 15, 2025</a:t>
            </a:r>
          </a:p>
        </p:txBody>
      </p:sp>
    </p:spTree>
    <p:extLst>
      <p:ext uri="{BB962C8B-B14F-4D97-AF65-F5344CB8AC3E}">
        <p14:creationId xmlns:p14="http://schemas.microsoft.com/office/powerpoint/2010/main" val="19847409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5617E-1179-CC45-84E4-4AD3515D297D}"/>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7BE3986C-D462-C743-8C0D-01F930D3DFBB}"/>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Action research cycle (</a:t>
            </a:r>
            <a:r>
              <a:rPr lang="en-US" dirty="0" err="1">
                <a:latin typeface="Times New Roman" panose="02020603050405020304" pitchFamily="18" charset="0"/>
                <a:cs typeface="Times New Roman" panose="02020603050405020304" pitchFamily="18" charset="0"/>
              </a:rPr>
              <a:t>Balkin</a:t>
            </a:r>
            <a:r>
              <a:rPr lang="en-US" dirty="0">
                <a:latin typeface="Times New Roman" panose="02020603050405020304" pitchFamily="18" charset="0"/>
                <a:cs typeface="Times New Roman" panose="02020603050405020304" pitchFamily="18" charset="0"/>
              </a:rPr>
              <a:t> &amp; Kleist, 2023):</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Plan</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Observe</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Reflect</a:t>
            </a:r>
          </a:p>
          <a:p>
            <a:r>
              <a:rPr lang="en-US" dirty="0">
                <a:latin typeface="Times New Roman" panose="02020603050405020304" pitchFamily="18" charset="0"/>
                <a:cs typeface="Times New Roman" panose="02020603050405020304" pitchFamily="18" charset="0"/>
              </a:rPr>
              <a:t>Survey findings guide service changes and follow-up evaluations (O’Callaghan et al., 2023)</a:t>
            </a:r>
          </a:p>
          <a:p>
            <a:r>
              <a:rPr lang="en-US" dirty="0">
                <a:latin typeface="Times New Roman" panose="02020603050405020304" pitchFamily="18" charset="0"/>
                <a:cs typeface="Times New Roman" panose="02020603050405020304" pitchFamily="18" charset="0"/>
              </a:rPr>
              <a:t>Informs client-centered and evidence-based counseling practice (Ahmed, 2024)</a:t>
            </a:r>
          </a:p>
        </p:txBody>
      </p:sp>
    </p:spTree>
    <p:extLst>
      <p:ext uri="{BB962C8B-B14F-4D97-AF65-F5344CB8AC3E}">
        <p14:creationId xmlns:p14="http://schemas.microsoft.com/office/powerpoint/2010/main" val="964929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BA3158-B9DB-9542-B9F3-8EC400F81A03}"/>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References</a:t>
            </a:r>
          </a:p>
        </p:txBody>
      </p:sp>
      <p:sp>
        <p:nvSpPr>
          <p:cNvPr id="3" name="Content Placeholder 2">
            <a:extLst>
              <a:ext uri="{FF2B5EF4-FFF2-40B4-BE49-F238E27FC236}">
                <a16:creationId xmlns:a16="http://schemas.microsoft.com/office/drawing/2014/main" id="{55C6FB00-3B97-214C-ACEF-A6F5069EF6F7}"/>
              </a:ext>
            </a:extLst>
          </p:cNvPr>
          <p:cNvSpPr>
            <a:spLocks noGrp="1"/>
          </p:cNvSpPr>
          <p:nvPr>
            <p:ph idx="1"/>
          </p:nvPr>
        </p:nvSpPr>
        <p:spPr/>
        <p:txBody>
          <a:bodyPr>
            <a:normAutofit/>
          </a:bodyPr>
          <a:lstStyle/>
          <a:p>
            <a:pPr marL="360045" marR="0" indent="-360045">
              <a:lnSpc>
                <a:spcPct val="20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Ahmed, S. K. (2024). How to choose a sampling technique and determine sample size for research: A simplified guide for researchers. </a:t>
            </a:r>
            <a:r>
              <a:rPr lang="en-US" sz="1200" i="1" dirty="0">
                <a:effectLst/>
                <a:latin typeface="Times New Roman" panose="02020603050405020304" pitchFamily="18" charset="0"/>
                <a:ea typeface="Times New Roman" panose="02020603050405020304" pitchFamily="18" charset="0"/>
              </a:rPr>
              <a:t>Oral Oncology Reports</a:t>
            </a:r>
            <a:r>
              <a:rPr lang="en-US" sz="1200" dirty="0">
                <a:effectLst/>
                <a:latin typeface="Times New Roman" panose="02020603050405020304" pitchFamily="18" charset="0"/>
                <a:ea typeface="Times New Roman" panose="02020603050405020304" pitchFamily="18" charset="0"/>
              </a:rPr>
              <a:t>, </a:t>
            </a:r>
            <a:r>
              <a:rPr lang="en-US" sz="1200" i="1" dirty="0">
                <a:effectLst/>
                <a:latin typeface="Times New Roman" panose="02020603050405020304" pitchFamily="18" charset="0"/>
                <a:ea typeface="Times New Roman" panose="02020603050405020304" pitchFamily="18" charset="0"/>
              </a:rPr>
              <a:t>12</a:t>
            </a:r>
            <a:r>
              <a:rPr lang="en-US" sz="1200" dirty="0">
                <a:effectLst/>
                <a:latin typeface="Times New Roman" panose="02020603050405020304" pitchFamily="18" charset="0"/>
                <a:ea typeface="Times New Roman" panose="02020603050405020304" pitchFamily="18" charset="0"/>
              </a:rPr>
              <a:t>, 100662. </a:t>
            </a:r>
            <a:r>
              <a:rPr lang="en-US" sz="1200" u="sng" dirty="0">
                <a:solidFill>
                  <a:srgbClr val="0563C1"/>
                </a:solidFill>
                <a:effectLst/>
                <a:latin typeface="Times New Roman" panose="02020603050405020304" pitchFamily="18" charset="0"/>
                <a:ea typeface="Times New Roman" panose="02020603050405020304" pitchFamily="18" charset="0"/>
                <a:hlinkClick r:id="rId3"/>
              </a:rPr>
              <a:t>https://doi.org/10.1016/j.oor.2024.100662</a:t>
            </a:r>
            <a:r>
              <a:rPr lang="en-US" sz="1200" dirty="0">
                <a:effectLst/>
                <a:latin typeface="Times New Roman" panose="02020603050405020304" pitchFamily="18" charset="0"/>
                <a:ea typeface="Times New Roman" panose="02020603050405020304" pitchFamily="18" charset="0"/>
              </a:rPr>
              <a:t> </a:t>
            </a:r>
          </a:p>
          <a:p>
            <a:pPr marL="360045" marR="0" indent="-360045">
              <a:lnSpc>
                <a:spcPct val="200000"/>
              </a:lnSpc>
              <a:spcBef>
                <a:spcPts val="0"/>
              </a:spcBef>
              <a:spcAft>
                <a:spcPts val="0"/>
              </a:spcAft>
            </a:pPr>
            <a:r>
              <a:rPr lang="en-US" sz="1200" dirty="0" err="1">
                <a:effectLst/>
                <a:latin typeface="Times New Roman" panose="02020603050405020304" pitchFamily="18" charset="0"/>
                <a:ea typeface="Times New Roman" panose="02020603050405020304" pitchFamily="18" charset="0"/>
              </a:rPr>
              <a:t>Balkin</a:t>
            </a:r>
            <a:r>
              <a:rPr lang="en-US" sz="1200" dirty="0">
                <a:effectLst/>
                <a:latin typeface="Times New Roman" panose="02020603050405020304" pitchFamily="18" charset="0"/>
                <a:ea typeface="Times New Roman" panose="02020603050405020304" pitchFamily="18" charset="0"/>
              </a:rPr>
              <a:t>, R. S., &amp; Kleist, D. M. (2023). </a:t>
            </a:r>
            <a:r>
              <a:rPr lang="en-US" sz="1200" i="1" dirty="0">
                <a:effectLst/>
                <a:latin typeface="Times New Roman" panose="02020603050405020304" pitchFamily="18" charset="0"/>
                <a:ea typeface="Times New Roman" panose="02020603050405020304" pitchFamily="18" charset="0"/>
              </a:rPr>
              <a:t>Counseling research: A practitioner-scholar approach</a:t>
            </a:r>
            <a:r>
              <a:rPr lang="en-US" sz="1200" dirty="0">
                <a:effectLst/>
                <a:latin typeface="Times New Roman" panose="02020603050405020304" pitchFamily="18" charset="0"/>
                <a:ea typeface="Times New Roman" panose="02020603050405020304" pitchFamily="18" charset="0"/>
              </a:rPr>
              <a:t> (2</a:t>
            </a:r>
            <a:r>
              <a:rPr lang="en-US" sz="1200" baseline="30000" dirty="0">
                <a:effectLst/>
                <a:latin typeface="Times New Roman" panose="02020603050405020304" pitchFamily="18" charset="0"/>
                <a:ea typeface="Times New Roman" panose="02020603050405020304" pitchFamily="18" charset="0"/>
              </a:rPr>
              <a:t>nd</a:t>
            </a:r>
            <a:r>
              <a:rPr lang="en-US" sz="1200" dirty="0">
                <a:effectLst/>
                <a:latin typeface="Times New Roman" panose="02020603050405020304" pitchFamily="18" charset="0"/>
                <a:ea typeface="Times New Roman" panose="02020603050405020304" pitchFamily="18" charset="0"/>
              </a:rPr>
              <a:t> ed.). American Counseling Association.</a:t>
            </a:r>
          </a:p>
          <a:p>
            <a:pPr marL="360045" marR="0" indent="-360045">
              <a:lnSpc>
                <a:spcPct val="200000"/>
              </a:lnSpc>
              <a:spcBef>
                <a:spcPts val="0"/>
              </a:spcBef>
              <a:spcAft>
                <a:spcPts val="0"/>
              </a:spcAft>
            </a:pPr>
            <a:r>
              <a:rPr lang="en-US" sz="1200" dirty="0" err="1">
                <a:effectLst/>
                <a:latin typeface="Times New Roman" panose="02020603050405020304" pitchFamily="18" charset="0"/>
                <a:ea typeface="Times New Roman" panose="02020603050405020304" pitchFamily="18" charset="0"/>
              </a:rPr>
              <a:t>Byiringiro</a:t>
            </a:r>
            <a:r>
              <a:rPr lang="en-US" sz="1200" dirty="0">
                <a:effectLst/>
                <a:latin typeface="Times New Roman" panose="02020603050405020304" pitchFamily="18" charset="0"/>
                <a:ea typeface="Times New Roman" panose="02020603050405020304" pitchFamily="18" charset="0"/>
              </a:rPr>
              <a:t>, S., </a:t>
            </a:r>
            <a:r>
              <a:rPr lang="en-US" sz="1200" dirty="0" err="1">
                <a:effectLst/>
                <a:latin typeface="Times New Roman" panose="02020603050405020304" pitchFamily="18" charset="0"/>
                <a:ea typeface="Times New Roman" panose="02020603050405020304" pitchFamily="18" charset="0"/>
              </a:rPr>
              <a:t>Lacanienta</a:t>
            </a:r>
            <a:r>
              <a:rPr lang="en-US" sz="1200" dirty="0">
                <a:effectLst/>
                <a:latin typeface="Times New Roman" panose="02020603050405020304" pitchFamily="18" charset="0"/>
                <a:ea typeface="Times New Roman" panose="02020603050405020304" pitchFamily="18" charset="0"/>
              </a:rPr>
              <a:t>, C., Clark, R., Evans, C., Stevens, S., Reese, M., Ouyang, P., </a:t>
            </a:r>
            <a:r>
              <a:rPr lang="en-US" sz="1200" dirty="0" err="1">
                <a:effectLst/>
                <a:latin typeface="Times New Roman" panose="02020603050405020304" pitchFamily="18" charset="0"/>
                <a:ea typeface="Times New Roman" panose="02020603050405020304" pitchFamily="18" charset="0"/>
              </a:rPr>
              <a:t>Terkowitz</a:t>
            </a:r>
            <a:r>
              <a:rPr lang="en-US" sz="1200" dirty="0">
                <a:effectLst/>
                <a:latin typeface="Times New Roman" panose="02020603050405020304" pitchFamily="18" charset="0"/>
                <a:ea typeface="Times New Roman" panose="02020603050405020304" pitchFamily="18" charset="0"/>
              </a:rPr>
              <a:t>, M., Weston, C., </a:t>
            </a:r>
            <a:r>
              <a:rPr lang="en-US" sz="1200" dirty="0" err="1">
                <a:effectLst/>
                <a:latin typeface="Times New Roman" panose="02020603050405020304" pitchFamily="18" charset="0"/>
                <a:ea typeface="Times New Roman" panose="02020603050405020304" pitchFamily="18" charset="0"/>
              </a:rPr>
              <a:t>Galiatsatos</a:t>
            </a:r>
            <a:r>
              <a:rPr lang="en-US" sz="1200" dirty="0">
                <a:effectLst/>
                <a:latin typeface="Times New Roman" panose="02020603050405020304" pitchFamily="18" charset="0"/>
                <a:ea typeface="Times New Roman" panose="02020603050405020304" pitchFamily="18" charset="0"/>
              </a:rPr>
              <a:t>, P., Guerrero Vazquez, M., </a:t>
            </a:r>
            <a:r>
              <a:rPr lang="en-US" sz="1200" dirty="0" err="1">
                <a:effectLst/>
                <a:latin typeface="Times New Roman" panose="02020603050405020304" pitchFamily="18" charset="0"/>
                <a:ea typeface="Times New Roman" panose="02020603050405020304" pitchFamily="18" charset="0"/>
              </a:rPr>
              <a:t>Luthardt</a:t>
            </a:r>
            <a:r>
              <a:rPr lang="en-US" sz="1200" dirty="0">
                <a:effectLst/>
                <a:latin typeface="Times New Roman" panose="02020603050405020304" pitchFamily="18" charset="0"/>
                <a:ea typeface="Times New Roman" panose="02020603050405020304" pitchFamily="18" charset="0"/>
              </a:rPr>
              <a:t>, F. W., &amp; Dennison Himmelfarb, C. R. (2022). Digital and virtual strategies to advance community stakeholder engagement in research during COVID-19 pandemic. </a:t>
            </a:r>
            <a:r>
              <a:rPr lang="en-US" sz="1200" i="1" dirty="0">
                <a:effectLst/>
                <a:latin typeface="Times New Roman" panose="02020603050405020304" pitchFamily="18" charset="0"/>
                <a:ea typeface="Times New Roman" panose="02020603050405020304" pitchFamily="18" charset="0"/>
              </a:rPr>
              <a:t>Journal of Clinical and Translational Science</a:t>
            </a:r>
            <a:r>
              <a:rPr lang="en-US" sz="1200" dirty="0">
                <a:effectLst/>
                <a:latin typeface="Times New Roman" panose="02020603050405020304" pitchFamily="18" charset="0"/>
                <a:ea typeface="Times New Roman" panose="02020603050405020304" pitchFamily="18" charset="0"/>
              </a:rPr>
              <a:t>, </a:t>
            </a:r>
            <a:r>
              <a:rPr lang="en-US" sz="1200" i="1" dirty="0">
                <a:effectLst/>
                <a:latin typeface="Times New Roman" panose="02020603050405020304" pitchFamily="18" charset="0"/>
                <a:ea typeface="Times New Roman" panose="02020603050405020304" pitchFamily="18" charset="0"/>
              </a:rPr>
              <a:t>6</a:t>
            </a:r>
            <a:r>
              <a:rPr lang="en-US" sz="1200" dirty="0">
                <a:effectLst/>
                <a:latin typeface="Times New Roman" panose="02020603050405020304" pitchFamily="18" charset="0"/>
                <a:ea typeface="Times New Roman" panose="02020603050405020304" pitchFamily="18" charset="0"/>
              </a:rPr>
              <a:t>(1). </a:t>
            </a:r>
            <a:r>
              <a:rPr lang="en-US" sz="1200" u="sng" dirty="0">
                <a:solidFill>
                  <a:srgbClr val="0563C1"/>
                </a:solidFill>
                <a:effectLst/>
                <a:latin typeface="Times New Roman" panose="02020603050405020304" pitchFamily="18" charset="0"/>
                <a:ea typeface="Times New Roman" panose="02020603050405020304" pitchFamily="18" charset="0"/>
                <a:hlinkClick r:id="rId4"/>
              </a:rPr>
              <a:t>https://doi.org/10.1017/cts.2022.457</a:t>
            </a:r>
            <a:r>
              <a:rPr lang="en-US" sz="1200" dirty="0">
                <a:effectLst/>
                <a:latin typeface="Times New Roman" panose="02020603050405020304" pitchFamily="18" charset="0"/>
                <a:ea typeface="Times New Roman" panose="02020603050405020304" pitchFamily="18" charset="0"/>
              </a:rPr>
              <a:t> </a:t>
            </a:r>
          </a:p>
          <a:p>
            <a:pPr marL="360045" marR="0" indent="-360045">
              <a:lnSpc>
                <a:spcPct val="200000"/>
              </a:lnSpc>
              <a:spcBef>
                <a:spcPts val="0"/>
              </a:spcBef>
              <a:spcAft>
                <a:spcPts val="0"/>
              </a:spcAft>
            </a:pPr>
            <a:r>
              <a:rPr lang="en-US" sz="1200" dirty="0">
                <a:effectLst/>
                <a:latin typeface="Times New Roman" panose="02020603050405020304" pitchFamily="18" charset="0"/>
                <a:ea typeface="Times New Roman" panose="02020603050405020304" pitchFamily="18" charset="0"/>
              </a:rPr>
              <a:t>O’Callaghan, E., Belanger, H., Lucero, S., Boston, S., &amp; </a:t>
            </a:r>
            <a:r>
              <a:rPr lang="en-US" sz="1200" dirty="0" err="1">
                <a:effectLst/>
                <a:latin typeface="Times New Roman" panose="02020603050405020304" pitchFamily="18" charset="0"/>
                <a:ea typeface="Times New Roman" panose="02020603050405020304" pitchFamily="18" charset="0"/>
              </a:rPr>
              <a:t>Winsberg</a:t>
            </a:r>
            <a:r>
              <a:rPr lang="en-US" sz="1200" dirty="0">
                <a:effectLst/>
                <a:latin typeface="Times New Roman" panose="02020603050405020304" pitchFamily="18" charset="0"/>
                <a:ea typeface="Times New Roman" panose="02020603050405020304" pitchFamily="18" charset="0"/>
              </a:rPr>
              <a:t>, M. (2023). Consumer expectations and attitudes about psychotherapy: Survey study. </a:t>
            </a:r>
            <a:r>
              <a:rPr lang="en-US" sz="1200" i="1" dirty="0">
                <a:effectLst/>
                <a:latin typeface="Times New Roman" panose="02020603050405020304" pitchFamily="18" charset="0"/>
                <a:ea typeface="Times New Roman" panose="02020603050405020304" pitchFamily="18" charset="0"/>
              </a:rPr>
              <a:t>JMIR Formative Research</a:t>
            </a:r>
            <a:r>
              <a:rPr lang="en-US" sz="1200" dirty="0">
                <a:effectLst/>
                <a:latin typeface="Times New Roman" panose="02020603050405020304" pitchFamily="18" charset="0"/>
                <a:ea typeface="Times New Roman" panose="02020603050405020304" pitchFamily="18" charset="0"/>
              </a:rPr>
              <a:t>, </a:t>
            </a:r>
            <a:r>
              <a:rPr lang="en-US" sz="1200" i="1" dirty="0">
                <a:effectLst/>
                <a:latin typeface="Times New Roman" panose="02020603050405020304" pitchFamily="18" charset="0"/>
                <a:ea typeface="Times New Roman" panose="02020603050405020304" pitchFamily="18" charset="0"/>
              </a:rPr>
              <a:t>7</a:t>
            </a:r>
            <a:r>
              <a:rPr lang="en-US" sz="1200" dirty="0">
                <a:effectLst/>
                <a:latin typeface="Times New Roman" panose="02020603050405020304" pitchFamily="18" charset="0"/>
                <a:ea typeface="Times New Roman" panose="02020603050405020304" pitchFamily="18" charset="0"/>
              </a:rPr>
              <a:t>. </a:t>
            </a:r>
            <a:r>
              <a:rPr lang="en-US" sz="1200" u="sng" dirty="0">
                <a:solidFill>
                  <a:srgbClr val="0563C1"/>
                </a:solidFill>
                <a:effectLst/>
                <a:latin typeface="Times New Roman" panose="02020603050405020304" pitchFamily="18" charset="0"/>
                <a:ea typeface="Times New Roman" panose="02020603050405020304" pitchFamily="18" charset="0"/>
                <a:hlinkClick r:id="rId5"/>
              </a:rPr>
              <a:t>https://doi.org/10.2196/38696</a:t>
            </a:r>
            <a:r>
              <a:rPr lang="en-US" sz="120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1823725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FE51E-21A1-9647-88B2-ED01E61C1C27}"/>
              </a:ext>
            </a:extLst>
          </p:cNvPr>
          <p:cNvSpPr>
            <a:spLocks noGrp="1"/>
          </p:cNvSpPr>
          <p:nvPr>
            <p:ph type="title"/>
          </p:nvPr>
        </p:nvSpPr>
        <p:spPr>
          <a:xfrm>
            <a:off x="1371600" y="685800"/>
            <a:ext cx="9601200" cy="1485900"/>
          </a:xfrm>
        </p:spPr>
        <p:txBody>
          <a:bodyPr>
            <a:normAutofit/>
          </a:bodyPr>
          <a:lstStyle/>
          <a:p>
            <a:pPr algn="ctr"/>
            <a:r>
              <a:rPr lang="en-US" dirty="0">
                <a:latin typeface="Times New Roman" panose="02020603050405020304" pitchFamily="18" charset="0"/>
                <a:cs typeface="Times New Roman" panose="02020603050405020304" pitchFamily="18" charset="0"/>
              </a:rPr>
              <a:t>Introduction</a:t>
            </a:r>
          </a:p>
        </p:txBody>
      </p:sp>
      <p:graphicFrame>
        <p:nvGraphicFramePr>
          <p:cNvPr id="5" name="Content Placeholder 2">
            <a:extLst>
              <a:ext uri="{FF2B5EF4-FFF2-40B4-BE49-F238E27FC236}">
                <a16:creationId xmlns:a16="http://schemas.microsoft.com/office/drawing/2014/main" id="{6C54FD8F-ECF6-87BF-8BE3-C0266BAAAE9F}"/>
              </a:ext>
            </a:extLst>
          </p:cNvPr>
          <p:cNvGraphicFramePr>
            <a:graphicFrameLocks noGrp="1"/>
          </p:cNvGraphicFramePr>
          <p:nvPr>
            <p:ph idx="1"/>
            <p:extLst>
              <p:ext uri="{D42A27DB-BD31-4B8C-83A1-F6EECF244321}">
                <p14:modId xmlns:p14="http://schemas.microsoft.com/office/powerpoint/2010/main" val="1086920225"/>
              </p:ext>
            </p:extLst>
          </p:nvPr>
        </p:nvGraphicFramePr>
        <p:xfrm>
          <a:off x="1371600" y="2286000"/>
          <a:ext cx="96012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47906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4BD42-422F-E94B-8158-BBED997310D2}"/>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Study Overview</a:t>
            </a:r>
          </a:p>
        </p:txBody>
      </p:sp>
      <p:sp>
        <p:nvSpPr>
          <p:cNvPr id="3" name="Content Placeholder 2">
            <a:extLst>
              <a:ext uri="{FF2B5EF4-FFF2-40B4-BE49-F238E27FC236}">
                <a16:creationId xmlns:a16="http://schemas.microsoft.com/office/drawing/2014/main" id="{B7112146-FF39-BC40-8C79-3E63C5B246DA}"/>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Article: </a:t>
            </a:r>
          </a:p>
          <a:p>
            <a:pPr>
              <a:buFont typeface="Courier New" panose="02070309020205020404" pitchFamily="49" charset="0"/>
              <a:buChar char="o"/>
            </a:pPr>
            <a:r>
              <a:rPr lang="en-US" i="1" dirty="0">
                <a:latin typeface="Times New Roman" panose="02020603050405020304" pitchFamily="18" charset="0"/>
                <a:cs typeface="Times New Roman" panose="02020603050405020304" pitchFamily="18" charset="0"/>
              </a:rPr>
              <a:t>Consumer Expectations and Attitudes About Psychotherapy</a:t>
            </a:r>
            <a:r>
              <a:rPr lang="en-US" dirty="0">
                <a:latin typeface="Times New Roman" panose="02020603050405020304" pitchFamily="18" charset="0"/>
                <a:cs typeface="Times New Roman" panose="02020603050405020304" pitchFamily="18" charset="0"/>
              </a:rPr>
              <a:t> (O’Callaghan et al., 2023)</a:t>
            </a:r>
          </a:p>
          <a:p>
            <a:r>
              <a:rPr lang="en-US" dirty="0">
                <a:latin typeface="Times New Roman" panose="02020603050405020304" pitchFamily="18" charset="0"/>
                <a:cs typeface="Times New Roman" panose="02020603050405020304" pitchFamily="18" charset="0"/>
              </a:rPr>
              <a:t>Participants:</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Brightside telehealth clients and general U.S. population</a:t>
            </a:r>
          </a:p>
          <a:p>
            <a:r>
              <a:rPr lang="en-US" dirty="0">
                <a:latin typeface="Times New Roman" panose="02020603050405020304" pitchFamily="18" charset="0"/>
                <a:cs typeface="Times New Roman" panose="02020603050405020304" pitchFamily="18" charset="0"/>
              </a:rPr>
              <a:t>Method:</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Cross-sectional online survey (Qualtrics &amp; SurveyMonkey)</a:t>
            </a:r>
          </a:p>
        </p:txBody>
      </p:sp>
    </p:spTree>
    <p:extLst>
      <p:ext uri="{BB962C8B-B14F-4D97-AF65-F5344CB8AC3E}">
        <p14:creationId xmlns:p14="http://schemas.microsoft.com/office/powerpoint/2010/main" val="1421112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93D97C6-63EF-4CA6-B01D-25E2772DC9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DA39716-5AD1-C846-A72C-507E2111EE97}"/>
              </a:ext>
            </a:extLst>
          </p:cNvPr>
          <p:cNvSpPr>
            <a:spLocks noGrp="1"/>
          </p:cNvSpPr>
          <p:nvPr>
            <p:ph type="title"/>
          </p:nvPr>
        </p:nvSpPr>
        <p:spPr>
          <a:xfrm>
            <a:off x="5100824" y="685800"/>
            <a:ext cx="6176776" cy="1485900"/>
          </a:xfrm>
        </p:spPr>
        <p:txBody>
          <a:bodyPr>
            <a:normAutofit/>
          </a:bodyPr>
          <a:lstStyle/>
          <a:p>
            <a:r>
              <a:rPr lang="en-US" dirty="0">
                <a:latin typeface="Times New Roman" panose="02020603050405020304" pitchFamily="18" charset="0"/>
                <a:cs typeface="Times New Roman" panose="02020603050405020304" pitchFamily="18" charset="0"/>
              </a:rPr>
              <a:t>Purposes of Research</a:t>
            </a:r>
            <a:endParaRPr lang="en-US">
              <a:latin typeface="Times New Roman" panose="02020603050405020304" pitchFamily="18" charset="0"/>
              <a:cs typeface="Times New Roman" panose="02020603050405020304" pitchFamily="18" charset="0"/>
            </a:endParaRPr>
          </a:p>
        </p:txBody>
      </p:sp>
      <p:pic>
        <p:nvPicPr>
          <p:cNvPr id="7" name="Graphic 6" descr="Group Brainstorm">
            <a:extLst>
              <a:ext uri="{FF2B5EF4-FFF2-40B4-BE49-F238E27FC236}">
                <a16:creationId xmlns:a16="http://schemas.microsoft.com/office/drawing/2014/main" id="{2AF54879-CA83-574F-2855-8A46778FBEC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4276" y="1881930"/>
            <a:ext cx="3093388" cy="3093388"/>
          </a:xfrm>
          <a:prstGeom prst="rect">
            <a:avLst/>
          </a:prstGeom>
        </p:spPr>
      </p:pic>
      <p:sp>
        <p:nvSpPr>
          <p:cNvPr id="12" name="Rectangle 11">
            <a:extLst>
              <a:ext uri="{FF2B5EF4-FFF2-40B4-BE49-F238E27FC236}">
                <a16:creationId xmlns:a16="http://schemas.microsoft.com/office/drawing/2014/main" id="{5DA4A40B-EDCE-42FC-B189-AEFB4F82E8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7354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C5E0BE83-E2E6-AC49-B2D2-29B8B9B6054C}"/>
              </a:ext>
            </a:extLst>
          </p:cNvPr>
          <p:cNvSpPr>
            <a:spLocks noGrp="1"/>
          </p:cNvSpPr>
          <p:nvPr>
            <p:ph idx="1"/>
          </p:nvPr>
        </p:nvSpPr>
        <p:spPr>
          <a:xfrm>
            <a:off x="5100824" y="2286000"/>
            <a:ext cx="6176776" cy="3581400"/>
          </a:xfrm>
        </p:spPr>
        <p:txBody>
          <a:bodyPr>
            <a:normAutofit/>
          </a:bodyPr>
          <a:lstStyle/>
          <a:p>
            <a:r>
              <a:rPr lang="en-US" dirty="0">
                <a:latin typeface="Times New Roman" panose="02020603050405020304" pitchFamily="18" charset="0"/>
                <a:cs typeface="Times New Roman" panose="02020603050405020304" pitchFamily="18" charset="0"/>
              </a:rPr>
              <a:t>Exploration (</a:t>
            </a:r>
            <a:r>
              <a:rPr lang="en-US" dirty="0" err="1">
                <a:latin typeface="Times New Roman" panose="02020603050405020304" pitchFamily="18" charset="0"/>
                <a:cs typeface="Times New Roman" panose="02020603050405020304" pitchFamily="18" charset="0"/>
              </a:rPr>
              <a:t>Balkin</a:t>
            </a:r>
            <a:r>
              <a:rPr lang="en-US" dirty="0">
                <a:latin typeface="Times New Roman" panose="02020603050405020304" pitchFamily="18" charset="0"/>
                <a:cs typeface="Times New Roman" panose="02020603050405020304" pitchFamily="18" charset="0"/>
              </a:rPr>
              <a:t> &amp; Kleist, 2023):</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Identify beliefs and expectations about therapy</a:t>
            </a:r>
          </a:p>
          <a:p>
            <a:r>
              <a:rPr lang="en-US" dirty="0">
                <a:latin typeface="Times New Roman" panose="02020603050405020304" pitchFamily="18" charset="0"/>
                <a:cs typeface="Times New Roman" panose="02020603050405020304" pitchFamily="18" charset="0"/>
              </a:rPr>
              <a:t>Description:</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Document perceived costs, duration, and therapist qualities</a:t>
            </a:r>
          </a:p>
          <a:p>
            <a:r>
              <a:rPr lang="en-US" dirty="0">
                <a:latin typeface="Times New Roman" panose="02020603050405020304" pitchFamily="18" charset="0"/>
                <a:cs typeface="Times New Roman" panose="02020603050405020304" pitchFamily="18" charset="0"/>
              </a:rPr>
              <a:t>Explanation:</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Compare groups and analyze associations (O’Callaghan et al., 2023)</a:t>
            </a:r>
          </a:p>
        </p:txBody>
      </p:sp>
    </p:spTree>
    <p:extLst>
      <p:ext uri="{BB962C8B-B14F-4D97-AF65-F5344CB8AC3E}">
        <p14:creationId xmlns:p14="http://schemas.microsoft.com/office/powerpoint/2010/main" val="9974022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DF875C-B136-C249-B93E-DBB3B31E1C9B}"/>
              </a:ext>
            </a:extLst>
          </p:cNvPr>
          <p:cNvSpPr>
            <a:spLocks noGrp="1"/>
          </p:cNvSpPr>
          <p:nvPr>
            <p:ph type="title"/>
          </p:nvPr>
        </p:nvSpPr>
        <p:spPr/>
        <p:txBody>
          <a:bodyPr/>
          <a:lstStyle/>
          <a:p>
            <a:pPr algn="ctr"/>
            <a:r>
              <a:rPr lang="en-US" dirty="0">
                <a:latin typeface="Times New Roman" panose="02020603050405020304" pitchFamily="18" charset="0"/>
                <a:cs typeface="Times New Roman" panose="02020603050405020304" pitchFamily="18" charset="0"/>
              </a:rPr>
              <a:t>Advantages and Limitations of Online Surveys</a:t>
            </a:r>
          </a:p>
        </p:txBody>
      </p:sp>
      <p:sp>
        <p:nvSpPr>
          <p:cNvPr id="3" name="Text Placeholder 2">
            <a:extLst>
              <a:ext uri="{FF2B5EF4-FFF2-40B4-BE49-F238E27FC236}">
                <a16:creationId xmlns:a16="http://schemas.microsoft.com/office/drawing/2014/main" id="{C387C23A-B43C-0A48-9AB9-EAC622018BEF}"/>
              </a:ext>
            </a:extLst>
          </p:cNvPr>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Advantages</a:t>
            </a:r>
          </a:p>
        </p:txBody>
      </p:sp>
      <p:sp>
        <p:nvSpPr>
          <p:cNvPr id="4" name="Content Placeholder 3">
            <a:extLst>
              <a:ext uri="{FF2B5EF4-FFF2-40B4-BE49-F238E27FC236}">
                <a16:creationId xmlns:a16="http://schemas.microsoft.com/office/drawing/2014/main" id="{FBDCEE62-90BC-884F-ABE0-7BCDAAF3C335}"/>
              </a:ext>
            </a:extLst>
          </p:cNvPr>
          <p:cNvSpPr>
            <a:spLocks noGrp="1"/>
          </p:cNvSpPr>
          <p:nvPr>
            <p:ph sz="half" idx="2"/>
          </p:nvPr>
        </p:nvSpPr>
        <p:spPr/>
        <p:txBody>
          <a:bodyPr/>
          <a:lstStyle/>
          <a:p>
            <a:r>
              <a:rPr lang="en-US" dirty="0">
                <a:latin typeface="Times New Roman" panose="02020603050405020304" pitchFamily="18" charset="0"/>
                <a:cs typeface="Times New Roman" panose="02020603050405020304" pitchFamily="18" charset="0"/>
              </a:rPr>
              <a:t>Wide reach (</a:t>
            </a:r>
            <a:r>
              <a:rPr lang="en-US" dirty="0" err="1">
                <a:latin typeface="Times New Roman" panose="02020603050405020304" pitchFamily="18" charset="0"/>
                <a:cs typeface="Times New Roman" panose="02020603050405020304" pitchFamily="18" charset="0"/>
              </a:rPr>
              <a:t>Balkin</a:t>
            </a:r>
            <a:r>
              <a:rPr lang="en-US" dirty="0">
                <a:latin typeface="Times New Roman" panose="02020603050405020304" pitchFamily="18" charset="0"/>
                <a:cs typeface="Times New Roman" panose="02020603050405020304" pitchFamily="18" charset="0"/>
              </a:rPr>
              <a:t> &amp; Kleist, 2023)</a:t>
            </a:r>
          </a:p>
          <a:p>
            <a:r>
              <a:rPr lang="en-US" dirty="0">
                <a:latin typeface="Times New Roman" panose="02020603050405020304" pitchFamily="18" charset="0"/>
                <a:cs typeface="Times New Roman" panose="02020603050405020304" pitchFamily="18" charset="0"/>
              </a:rPr>
              <a:t>Cost-effective</a:t>
            </a:r>
          </a:p>
          <a:p>
            <a:r>
              <a:rPr lang="en-US" dirty="0">
                <a:latin typeface="Times New Roman" panose="02020603050405020304" pitchFamily="18" charset="0"/>
                <a:cs typeface="Times New Roman" panose="02020603050405020304" pitchFamily="18" charset="0"/>
              </a:rPr>
              <a:t>Anonymity for sensitive topics</a:t>
            </a:r>
          </a:p>
        </p:txBody>
      </p:sp>
      <p:sp>
        <p:nvSpPr>
          <p:cNvPr id="5" name="Text Placeholder 4">
            <a:extLst>
              <a:ext uri="{FF2B5EF4-FFF2-40B4-BE49-F238E27FC236}">
                <a16:creationId xmlns:a16="http://schemas.microsoft.com/office/drawing/2014/main" id="{0B541642-0BB3-BD4E-8059-9A9AE5D3B9D6}"/>
              </a:ext>
            </a:extLst>
          </p:cNvPr>
          <p:cNvSpPr>
            <a:spLocks noGrp="1"/>
          </p:cNvSpPr>
          <p:nvPr>
            <p:ph type="body" sz="quarter" idx="3"/>
          </p:nvPr>
        </p:nvSpPr>
        <p:spPr/>
        <p:txBody>
          <a:bodyPr/>
          <a:lstStyle/>
          <a:p>
            <a:r>
              <a:rPr lang="en-US" dirty="0">
                <a:latin typeface="Times New Roman" panose="02020603050405020304" pitchFamily="18" charset="0"/>
                <a:cs typeface="Times New Roman" panose="02020603050405020304" pitchFamily="18" charset="0"/>
              </a:rPr>
              <a:t>Limitations</a:t>
            </a:r>
          </a:p>
        </p:txBody>
      </p:sp>
      <p:sp>
        <p:nvSpPr>
          <p:cNvPr id="6" name="Content Placeholder 5">
            <a:extLst>
              <a:ext uri="{FF2B5EF4-FFF2-40B4-BE49-F238E27FC236}">
                <a16:creationId xmlns:a16="http://schemas.microsoft.com/office/drawing/2014/main" id="{73D3901B-E6AE-3D4A-A9E5-7CA2D0E456C0}"/>
              </a:ext>
            </a:extLst>
          </p:cNvPr>
          <p:cNvSpPr>
            <a:spLocks noGrp="1"/>
          </p:cNvSpPr>
          <p:nvPr>
            <p:ph sz="quarter" idx="4"/>
          </p:nvPr>
        </p:nvSpPr>
        <p:spPr/>
        <p:txBody>
          <a:bodyPr/>
          <a:lstStyle/>
          <a:p>
            <a:r>
              <a:rPr lang="en-US" dirty="0">
                <a:latin typeface="Times New Roman" panose="02020603050405020304" pitchFamily="18" charset="0"/>
                <a:cs typeface="Times New Roman" panose="02020603050405020304" pitchFamily="18" charset="0"/>
              </a:rPr>
              <a:t>Convenience sampling (Ahmed, 2024)</a:t>
            </a:r>
          </a:p>
          <a:p>
            <a:r>
              <a:rPr lang="en-US" dirty="0">
                <a:latin typeface="Times New Roman" panose="02020603050405020304" pitchFamily="18" charset="0"/>
                <a:cs typeface="Times New Roman" panose="02020603050405020304" pitchFamily="18" charset="0"/>
              </a:rPr>
              <a:t>Self-report bias</a:t>
            </a:r>
          </a:p>
          <a:p>
            <a:r>
              <a:rPr lang="en-US" dirty="0">
                <a:latin typeface="Times New Roman" panose="02020603050405020304" pitchFamily="18" charset="0"/>
                <a:cs typeface="Times New Roman" panose="02020603050405020304" pitchFamily="18" charset="0"/>
              </a:rPr>
              <a:t>Measurement error (</a:t>
            </a:r>
            <a:r>
              <a:rPr lang="en-US" dirty="0" err="1">
                <a:latin typeface="Times New Roman" panose="02020603050405020304" pitchFamily="18" charset="0"/>
                <a:cs typeface="Times New Roman" panose="02020603050405020304" pitchFamily="18" charset="0"/>
              </a:rPr>
              <a:t>Balkin</a:t>
            </a:r>
            <a:r>
              <a:rPr lang="en-US" dirty="0">
                <a:latin typeface="Times New Roman" panose="02020603050405020304" pitchFamily="18" charset="0"/>
                <a:cs typeface="Times New Roman" panose="02020603050405020304" pitchFamily="18" charset="0"/>
              </a:rPr>
              <a:t> &amp; Kleist, 2023)</a:t>
            </a:r>
          </a:p>
          <a:p>
            <a:r>
              <a:rPr lang="en-US" dirty="0">
                <a:latin typeface="Times New Roman" panose="02020603050405020304" pitchFamily="18" charset="0"/>
                <a:cs typeface="Times New Roman" panose="02020603050405020304" pitchFamily="18" charset="0"/>
              </a:rPr>
              <a:t>Digital literacy (</a:t>
            </a:r>
            <a:r>
              <a:rPr lang="en-US" dirty="0" err="1">
                <a:latin typeface="Times New Roman" panose="02020603050405020304" pitchFamily="18" charset="0"/>
                <a:cs typeface="Times New Roman" panose="02020603050405020304" pitchFamily="18" charset="0"/>
              </a:rPr>
              <a:t>Byiringiro</a:t>
            </a:r>
            <a:r>
              <a:rPr lang="en-US" dirty="0">
                <a:latin typeface="Times New Roman" panose="02020603050405020304" pitchFamily="18" charset="0"/>
                <a:cs typeface="Times New Roman" panose="02020603050405020304" pitchFamily="18" charset="0"/>
              </a:rPr>
              <a:t> et al., 2022)</a:t>
            </a:r>
          </a:p>
        </p:txBody>
      </p:sp>
    </p:spTree>
    <p:extLst>
      <p:ext uri="{BB962C8B-B14F-4D97-AF65-F5344CB8AC3E}">
        <p14:creationId xmlns:p14="http://schemas.microsoft.com/office/powerpoint/2010/main" val="1027060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AEBA9-0219-DF49-B982-B3D6E7C18FB6}"/>
              </a:ext>
            </a:extLst>
          </p:cNvPr>
          <p:cNvSpPr>
            <a:spLocks noGrp="1"/>
          </p:cNvSpPr>
          <p:nvPr>
            <p:ph type="title"/>
          </p:nvPr>
        </p:nvSpPr>
        <p:spPr>
          <a:xfrm>
            <a:off x="1371600" y="685800"/>
            <a:ext cx="9601200" cy="1485900"/>
          </a:xfrm>
        </p:spPr>
        <p:txBody>
          <a:bodyPr>
            <a:normAutofit/>
          </a:bodyPr>
          <a:lstStyle/>
          <a:p>
            <a:r>
              <a:rPr lang="en-US" dirty="0">
                <a:latin typeface="Times New Roman" panose="02020603050405020304" pitchFamily="18" charset="0"/>
                <a:cs typeface="Times New Roman" panose="02020603050405020304" pitchFamily="18" charset="0"/>
              </a:rPr>
              <a:t>Designing a Community Agency Survey</a:t>
            </a:r>
            <a:endParaRPr lang="en-US">
              <a:latin typeface="Times New Roman" panose="02020603050405020304" pitchFamily="18" charset="0"/>
              <a:cs typeface="Times New Roman" panose="02020603050405020304" pitchFamily="18" charset="0"/>
            </a:endParaRPr>
          </a:p>
        </p:txBody>
      </p:sp>
      <p:graphicFrame>
        <p:nvGraphicFramePr>
          <p:cNvPr id="7" name="Content Placeholder 2">
            <a:extLst>
              <a:ext uri="{FF2B5EF4-FFF2-40B4-BE49-F238E27FC236}">
                <a16:creationId xmlns:a16="http://schemas.microsoft.com/office/drawing/2014/main" id="{184334D6-9165-5E0B-1F37-40979F8C80B5}"/>
              </a:ext>
            </a:extLst>
          </p:cNvPr>
          <p:cNvGraphicFramePr/>
          <p:nvPr>
            <p:extLst>
              <p:ext uri="{D42A27DB-BD31-4B8C-83A1-F6EECF244321}">
                <p14:modId xmlns:p14="http://schemas.microsoft.com/office/powerpoint/2010/main" val="2413650696"/>
              </p:ext>
            </p:extLst>
          </p:nvPr>
        </p:nvGraphicFramePr>
        <p:xfrm>
          <a:off x="1371600" y="2286000"/>
          <a:ext cx="9601200" cy="3581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513253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CD4B8-F7DC-FD44-8955-A31CB2CD78CF}"/>
              </a:ext>
            </a:extLst>
          </p:cNvPr>
          <p:cNvSpPr>
            <a:spLocks noGrp="1"/>
          </p:cNvSpPr>
          <p:nvPr>
            <p:ph type="title"/>
          </p:nvPr>
        </p:nvSpPr>
        <p:spPr/>
        <p:txBody>
          <a:bodyPr/>
          <a:lstStyle/>
          <a:p>
            <a:pPr algn="ctr"/>
            <a:r>
              <a:rPr lang="en-US" dirty="0"/>
              <a:t>C</a:t>
            </a:r>
            <a:r>
              <a:rPr lang="en-US" dirty="0">
                <a:latin typeface="Times New Roman" panose="02020603050405020304" pitchFamily="18" charset="0"/>
                <a:cs typeface="Times New Roman" panose="02020603050405020304" pitchFamily="18" charset="0"/>
              </a:rPr>
              <a:t>onsultation and Questionnaire Design</a:t>
            </a:r>
          </a:p>
        </p:txBody>
      </p:sp>
      <p:sp>
        <p:nvSpPr>
          <p:cNvPr id="3" name="Text Placeholder 2">
            <a:extLst>
              <a:ext uri="{FF2B5EF4-FFF2-40B4-BE49-F238E27FC236}">
                <a16:creationId xmlns:a16="http://schemas.microsoft.com/office/drawing/2014/main" id="{E3A5E94D-A8C5-9B43-BDD5-1E191F2C68A4}"/>
              </a:ext>
            </a:extLst>
          </p:cNvPr>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Internal</a:t>
            </a:r>
          </a:p>
        </p:txBody>
      </p:sp>
      <p:sp>
        <p:nvSpPr>
          <p:cNvPr id="4" name="Content Placeholder 3">
            <a:extLst>
              <a:ext uri="{FF2B5EF4-FFF2-40B4-BE49-F238E27FC236}">
                <a16:creationId xmlns:a16="http://schemas.microsoft.com/office/drawing/2014/main" id="{559DAF4D-6BBA-8B4A-9079-6E6074CE68BF}"/>
              </a:ext>
            </a:extLst>
          </p:cNvPr>
          <p:cNvSpPr>
            <a:spLocks noGrp="1"/>
          </p:cNvSpPr>
          <p:nvPr>
            <p:ph sz="half" idx="2"/>
          </p:nvPr>
        </p:nvSpPr>
        <p:spPr/>
        <p:txBody>
          <a:bodyPr/>
          <a:lstStyle/>
          <a:p>
            <a:r>
              <a:rPr lang="en-US" dirty="0">
                <a:latin typeface="Times New Roman" panose="02020603050405020304" pitchFamily="18" charset="0"/>
                <a:cs typeface="Times New Roman" panose="02020603050405020304" pitchFamily="18" charset="0"/>
              </a:rPr>
              <a:t>Agency leadership (Ahmed, 2024)</a:t>
            </a:r>
          </a:p>
          <a:p>
            <a:r>
              <a:rPr lang="en-US" dirty="0">
                <a:latin typeface="Times New Roman" panose="02020603050405020304" pitchFamily="18" charset="0"/>
                <a:cs typeface="Times New Roman" panose="02020603050405020304" pitchFamily="18" charset="0"/>
              </a:rPr>
              <a:t>Clinicians</a:t>
            </a:r>
          </a:p>
          <a:p>
            <a:r>
              <a:rPr lang="en-US" dirty="0">
                <a:latin typeface="Times New Roman" panose="02020603050405020304" pitchFamily="18" charset="0"/>
                <a:cs typeface="Times New Roman" panose="02020603050405020304" pitchFamily="18" charset="0"/>
              </a:rPr>
              <a:t>Client advisory board</a:t>
            </a:r>
          </a:p>
        </p:txBody>
      </p:sp>
      <p:sp>
        <p:nvSpPr>
          <p:cNvPr id="5" name="Text Placeholder 4">
            <a:extLst>
              <a:ext uri="{FF2B5EF4-FFF2-40B4-BE49-F238E27FC236}">
                <a16:creationId xmlns:a16="http://schemas.microsoft.com/office/drawing/2014/main" id="{ED3D2112-CCBE-464A-916D-B3020B4FD712}"/>
              </a:ext>
            </a:extLst>
          </p:cNvPr>
          <p:cNvSpPr>
            <a:spLocks noGrp="1"/>
          </p:cNvSpPr>
          <p:nvPr>
            <p:ph type="body" sz="quarter" idx="3"/>
          </p:nvPr>
        </p:nvSpPr>
        <p:spPr/>
        <p:txBody>
          <a:bodyPr/>
          <a:lstStyle/>
          <a:p>
            <a:r>
              <a:rPr lang="en-US" dirty="0">
                <a:latin typeface="Times New Roman" panose="02020603050405020304" pitchFamily="18" charset="0"/>
                <a:cs typeface="Times New Roman" panose="02020603050405020304" pitchFamily="18" charset="0"/>
              </a:rPr>
              <a:t>External</a:t>
            </a:r>
          </a:p>
        </p:txBody>
      </p:sp>
      <p:sp>
        <p:nvSpPr>
          <p:cNvPr id="6" name="Content Placeholder 5">
            <a:extLst>
              <a:ext uri="{FF2B5EF4-FFF2-40B4-BE49-F238E27FC236}">
                <a16:creationId xmlns:a16="http://schemas.microsoft.com/office/drawing/2014/main" id="{09128A60-F231-034E-AD7D-FF9A62D7A460}"/>
              </a:ext>
            </a:extLst>
          </p:cNvPr>
          <p:cNvSpPr>
            <a:spLocks noGrp="1"/>
          </p:cNvSpPr>
          <p:nvPr>
            <p:ph sz="quarter" idx="4"/>
          </p:nvPr>
        </p:nvSpPr>
        <p:spPr/>
        <p:txBody>
          <a:bodyPr/>
          <a:lstStyle/>
          <a:p>
            <a:r>
              <a:rPr lang="en-US" dirty="0">
                <a:latin typeface="Times New Roman" panose="02020603050405020304" pitchFamily="18" charset="0"/>
                <a:cs typeface="Times New Roman" panose="02020603050405020304" pitchFamily="18" charset="0"/>
              </a:rPr>
              <a:t>Survey methodologists (Ahmed, 2024)</a:t>
            </a:r>
          </a:p>
          <a:p>
            <a:r>
              <a:rPr lang="en-US" dirty="0">
                <a:latin typeface="Times New Roman" panose="02020603050405020304" pitchFamily="18" charset="0"/>
                <a:cs typeface="Times New Roman" panose="02020603050405020304" pitchFamily="18" charset="0"/>
              </a:rPr>
              <a:t>Community stakeholders</a:t>
            </a:r>
          </a:p>
          <a:p>
            <a:r>
              <a:rPr lang="en-US" dirty="0">
                <a:latin typeface="Times New Roman" panose="02020603050405020304" pitchFamily="18" charset="0"/>
                <a:cs typeface="Times New Roman" panose="02020603050405020304" pitchFamily="18" charset="0"/>
              </a:rPr>
              <a:t>IRB reviewers (</a:t>
            </a:r>
            <a:r>
              <a:rPr lang="en-US" dirty="0" err="1">
                <a:latin typeface="Times New Roman" panose="02020603050405020304" pitchFamily="18" charset="0"/>
                <a:cs typeface="Times New Roman" panose="02020603050405020304" pitchFamily="18" charset="0"/>
              </a:rPr>
              <a:t>Balkin</a:t>
            </a:r>
            <a:r>
              <a:rPr lang="en-US" dirty="0">
                <a:latin typeface="Times New Roman" panose="02020603050405020304" pitchFamily="18" charset="0"/>
                <a:cs typeface="Times New Roman" panose="02020603050405020304" pitchFamily="18" charset="0"/>
              </a:rPr>
              <a:t> &amp; Kleist, 2023)</a:t>
            </a:r>
          </a:p>
        </p:txBody>
      </p:sp>
    </p:spTree>
    <p:extLst>
      <p:ext uri="{BB962C8B-B14F-4D97-AF65-F5344CB8AC3E}">
        <p14:creationId xmlns:p14="http://schemas.microsoft.com/office/powerpoint/2010/main" val="31324622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362DFFC-4DCC-48EE-B781-94D04B95F1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76"/>
            <a:ext cx="5303520"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FD6EB873-0503-BF42-A3F8-399B7688FFA3}"/>
              </a:ext>
            </a:extLst>
          </p:cNvPr>
          <p:cNvSpPr>
            <a:spLocks noGrp="1"/>
          </p:cNvSpPr>
          <p:nvPr>
            <p:ph type="title"/>
          </p:nvPr>
        </p:nvSpPr>
        <p:spPr>
          <a:xfrm>
            <a:off x="640081" y="791570"/>
            <a:ext cx="4018839" cy="5262390"/>
          </a:xfrm>
        </p:spPr>
        <p:txBody>
          <a:bodyPr anchor="ctr">
            <a:normAutofit/>
          </a:bodyPr>
          <a:lstStyle/>
          <a:p>
            <a:pPr algn="r"/>
            <a:r>
              <a:rPr lang="en-US" sz="4200">
                <a:solidFill>
                  <a:schemeClr val="bg2"/>
                </a:solidFill>
                <a:latin typeface="Times New Roman" panose="02020603050405020304" pitchFamily="18" charset="0"/>
                <a:cs typeface="Times New Roman" panose="02020603050405020304" pitchFamily="18" charset="0"/>
              </a:rPr>
              <a:t>Online Survey Recommendation</a:t>
            </a:r>
          </a:p>
        </p:txBody>
      </p:sp>
      <p:sp>
        <p:nvSpPr>
          <p:cNvPr id="10" name="Rectangle 9">
            <a:extLst>
              <a:ext uri="{FF2B5EF4-FFF2-40B4-BE49-F238E27FC236}">
                <a16:creationId xmlns:a16="http://schemas.microsoft.com/office/drawing/2014/main" id="{18B8B265-E68C-4B64-9238-781F0102C5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03520" y="376"/>
            <a:ext cx="228600" cy="6858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26B5AE8D-1E47-B442-909F-940FF70F2852}"/>
              </a:ext>
            </a:extLst>
          </p:cNvPr>
          <p:cNvSpPr>
            <a:spLocks noGrp="1"/>
          </p:cNvSpPr>
          <p:nvPr>
            <p:ph idx="1"/>
          </p:nvPr>
        </p:nvSpPr>
        <p:spPr>
          <a:xfrm>
            <a:off x="6176720" y="791570"/>
            <a:ext cx="4892308" cy="5262390"/>
          </a:xfrm>
        </p:spPr>
        <p:txBody>
          <a:bodyPr anchor="ctr">
            <a:normAutofit/>
          </a:bodyPr>
          <a:lstStyle/>
          <a:p>
            <a:r>
              <a:rPr lang="en-US" sz="1800" dirty="0">
                <a:latin typeface="Times New Roman" panose="02020603050405020304" pitchFamily="18" charset="0"/>
                <a:cs typeface="Times New Roman" panose="02020603050405020304" pitchFamily="18" charset="0"/>
              </a:rPr>
              <a:t>Recommend online survey with hybrid option</a:t>
            </a:r>
          </a:p>
          <a:p>
            <a:r>
              <a:rPr lang="en-US" sz="1800" dirty="0">
                <a:latin typeface="Times New Roman" panose="02020603050405020304" pitchFamily="18" charset="0"/>
                <a:cs typeface="Times New Roman" panose="02020603050405020304" pitchFamily="18" charset="0"/>
              </a:rPr>
              <a:t>Benefits:</a:t>
            </a:r>
          </a:p>
          <a:p>
            <a:pPr>
              <a:buFont typeface="Courier New" panose="02070309020205020404" pitchFamily="49" charset="0"/>
              <a:buChar char="o"/>
            </a:pPr>
            <a:r>
              <a:rPr lang="en-US" sz="1800" dirty="0">
                <a:latin typeface="Times New Roman" panose="02020603050405020304" pitchFamily="18" charset="0"/>
                <a:cs typeface="Times New Roman" panose="02020603050405020304" pitchFamily="18" charset="0"/>
              </a:rPr>
              <a:t>Broad reach (</a:t>
            </a:r>
            <a:r>
              <a:rPr lang="en-US" sz="1800" dirty="0" err="1">
                <a:latin typeface="Times New Roman" panose="02020603050405020304" pitchFamily="18" charset="0"/>
                <a:cs typeface="Times New Roman" panose="02020603050405020304" pitchFamily="18" charset="0"/>
              </a:rPr>
              <a:t>Balkin</a:t>
            </a:r>
            <a:r>
              <a:rPr lang="en-US" sz="1800" dirty="0">
                <a:latin typeface="Times New Roman" panose="02020603050405020304" pitchFamily="18" charset="0"/>
                <a:cs typeface="Times New Roman" panose="02020603050405020304" pitchFamily="18" charset="0"/>
              </a:rPr>
              <a:t> &amp; Kleist, 2023)</a:t>
            </a:r>
          </a:p>
          <a:p>
            <a:pPr>
              <a:buFont typeface="Courier New" panose="02070309020205020404" pitchFamily="49" charset="0"/>
              <a:buChar char="o"/>
            </a:pPr>
            <a:r>
              <a:rPr lang="en-US" sz="1800" dirty="0">
                <a:latin typeface="Times New Roman" panose="02020603050405020304" pitchFamily="18" charset="0"/>
                <a:cs typeface="Times New Roman" panose="02020603050405020304" pitchFamily="18" charset="0"/>
              </a:rPr>
              <a:t>Quick data capture</a:t>
            </a:r>
          </a:p>
          <a:p>
            <a:r>
              <a:rPr lang="en-US" sz="1800" dirty="0">
                <a:latin typeface="Times New Roman" panose="02020603050405020304" pitchFamily="18" charset="0"/>
                <a:cs typeface="Times New Roman" panose="02020603050405020304" pitchFamily="18" charset="0"/>
              </a:rPr>
              <a:t>Limitations:</a:t>
            </a:r>
          </a:p>
          <a:p>
            <a:pPr>
              <a:buFont typeface="Courier New" panose="02070309020205020404" pitchFamily="49" charset="0"/>
              <a:buChar char="o"/>
            </a:pPr>
            <a:r>
              <a:rPr lang="en-US" sz="1800" dirty="0">
                <a:latin typeface="Times New Roman" panose="02020603050405020304" pitchFamily="18" charset="0"/>
                <a:cs typeface="Times New Roman" panose="02020603050405020304" pitchFamily="18" charset="0"/>
              </a:rPr>
              <a:t>Digital divide (</a:t>
            </a:r>
            <a:r>
              <a:rPr lang="en-US" sz="1800" dirty="0" err="1">
                <a:latin typeface="Times New Roman" panose="02020603050405020304" pitchFamily="18" charset="0"/>
                <a:cs typeface="Times New Roman" panose="02020603050405020304" pitchFamily="18" charset="0"/>
              </a:rPr>
              <a:t>Byiringiro</a:t>
            </a:r>
            <a:r>
              <a:rPr lang="en-US" sz="1800" dirty="0">
                <a:latin typeface="Times New Roman" panose="02020603050405020304" pitchFamily="18" charset="0"/>
                <a:cs typeface="Times New Roman" panose="02020603050405020304" pitchFamily="18" charset="0"/>
              </a:rPr>
              <a:t> et al., 2022)</a:t>
            </a:r>
          </a:p>
          <a:p>
            <a:pPr>
              <a:buFont typeface="Courier New" panose="02070309020205020404" pitchFamily="49" charset="0"/>
              <a:buChar char="o"/>
            </a:pPr>
            <a:r>
              <a:rPr lang="en-US" sz="1800" dirty="0">
                <a:latin typeface="Times New Roman" panose="02020603050405020304" pitchFamily="18" charset="0"/>
                <a:cs typeface="Times New Roman" panose="02020603050405020304" pitchFamily="18" charset="0"/>
              </a:rPr>
              <a:t>Potential low response among some groups</a:t>
            </a:r>
          </a:p>
        </p:txBody>
      </p:sp>
    </p:spTree>
    <p:extLst>
      <p:ext uri="{BB962C8B-B14F-4D97-AF65-F5344CB8AC3E}">
        <p14:creationId xmlns:p14="http://schemas.microsoft.com/office/powerpoint/2010/main" val="36687503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61D8973-EAA9-459A-AF59-BBB4233D6C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B32245-8DF2-AE47-9353-28D7EC97437F}"/>
              </a:ext>
            </a:extLst>
          </p:cNvPr>
          <p:cNvSpPr>
            <a:spLocks noGrp="1"/>
          </p:cNvSpPr>
          <p:nvPr>
            <p:ph type="title"/>
          </p:nvPr>
        </p:nvSpPr>
        <p:spPr>
          <a:xfrm>
            <a:off x="784743" y="685800"/>
            <a:ext cx="5793475" cy="1485900"/>
          </a:xfrm>
        </p:spPr>
        <p:txBody>
          <a:bodyPr>
            <a:normAutofit/>
          </a:bodyPr>
          <a:lstStyle/>
          <a:p>
            <a:r>
              <a:rPr lang="en-US" dirty="0">
                <a:latin typeface="Times New Roman" panose="02020603050405020304" pitchFamily="18" charset="0"/>
                <a:cs typeface="Times New Roman" panose="02020603050405020304" pitchFamily="18" charset="0"/>
              </a:rPr>
              <a:t>Goal and Objective</a:t>
            </a:r>
            <a:endParaRPr lang="en-US">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BC663D1-A05C-9E40-9AA6-69C713B8C399}"/>
              </a:ext>
            </a:extLst>
          </p:cNvPr>
          <p:cNvSpPr>
            <a:spLocks noGrp="1"/>
          </p:cNvSpPr>
          <p:nvPr>
            <p:ph idx="1"/>
          </p:nvPr>
        </p:nvSpPr>
        <p:spPr>
          <a:xfrm>
            <a:off x="784743" y="2286000"/>
            <a:ext cx="5793475" cy="3581400"/>
          </a:xfrm>
        </p:spPr>
        <p:txBody>
          <a:bodyPr>
            <a:normAutofit/>
          </a:bodyPr>
          <a:lstStyle/>
          <a:p>
            <a:r>
              <a:rPr lang="en-US" dirty="0">
                <a:latin typeface="Times New Roman" panose="02020603050405020304" pitchFamily="18" charset="0"/>
                <a:cs typeface="Times New Roman" panose="02020603050405020304" pitchFamily="18" charset="0"/>
              </a:rPr>
              <a:t>Goal:</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Assess client expectations and barriers to psychotherapy at the agency (O’Callaghan et al., 2023)</a:t>
            </a:r>
          </a:p>
          <a:p>
            <a:r>
              <a:rPr lang="en-US" dirty="0">
                <a:latin typeface="Times New Roman" panose="02020603050405020304" pitchFamily="18" charset="0"/>
                <a:cs typeface="Times New Roman" panose="02020603050405020304" pitchFamily="18" charset="0"/>
              </a:rPr>
              <a:t>Objective:</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Within six weeks, collect ≥ 150 valid responses</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Ensure ≥ 30% from underserved populations</a:t>
            </a:r>
          </a:p>
        </p:txBody>
      </p:sp>
      <p:sp>
        <p:nvSpPr>
          <p:cNvPr id="11" name="Rectangle 10">
            <a:extLst>
              <a:ext uri="{FF2B5EF4-FFF2-40B4-BE49-F238E27FC236}">
                <a16:creationId xmlns:a16="http://schemas.microsoft.com/office/drawing/2014/main" id="{FBEA8A33-C0D0-416D-8359-724B8828C7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383661" y="0"/>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5" name="Picture 4" descr="Magnifying glass showing decling performance">
            <a:extLst>
              <a:ext uri="{FF2B5EF4-FFF2-40B4-BE49-F238E27FC236}">
                <a16:creationId xmlns:a16="http://schemas.microsoft.com/office/drawing/2014/main" id="{1FFC2690-A041-CF2E-3739-0A0CD17ABD53}"/>
              </a:ext>
            </a:extLst>
          </p:cNvPr>
          <p:cNvPicPr>
            <a:picLocks noChangeAspect="1"/>
          </p:cNvPicPr>
          <p:nvPr/>
        </p:nvPicPr>
        <p:blipFill>
          <a:blip r:embed="rId3"/>
          <a:srcRect l="12430" r="42994" b="-1"/>
          <a:stretch>
            <a:fillRect/>
          </a:stretch>
        </p:blipFill>
        <p:spPr>
          <a:xfrm>
            <a:off x="7612260" y="10"/>
            <a:ext cx="4579739" cy="6857990"/>
          </a:xfrm>
          <a:prstGeom prst="rect">
            <a:avLst/>
          </a:prstGeom>
        </p:spPr>
      </p:pic>
    </p:spTree>
    <p:extLst>
      <p:ext uri="{BB962C8B-B14F-4D97-AF65-F5344CB8AC3E}">
        <p14:creationId xmlns:p14="http://schemas.microsoft.com/office/powerpoint/2010/main" val="1694565679"/>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1968</Words>
  <Application>Microsoft Macintosh PowerPoint</Application>
  <PresentationFormat>Widescreen</PresentationFormat>
  <Paragraphs>99</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Calibri</vt:lpstr>
      <vt:lpstr>Courier New</vt:lpstr>
      <vt:lpstr>Franklin Gothic Book</vt:lpstr>
      <vt:lpstr>Times New Roman</vt:lpstr>
      <vt:lpstr>Crop</vt:lpstr>
      <vt:lpstr>Consumer Attitudes Toward Psychotherapy: Survey Insights for Community Mental Health</vt:lpstr>
      <vt:lpstr>Introduction</vt:lpstr>
      <vt:lpstr>Study Overview</vt:lpstr>
      <vt:lpstr>Purposes of Research</vt:lpstr>
      <vt:lpstr>Advantages and Limitations of Online Surveys</vt:lpstr>
      <vt:lpstr>Designing a Community Agency Survey</vt:lpstr>
      <vt:lpstr>Consultation and Questionnaire Design</vt:lpstr>
      <vt:lpstr>Online Survey Recommendation</vt:lpstr>
      <vt:lpstr>Goal and Objective</vt:lpstr>
      <vt:lpstr>Conclusion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Consumer Attitudes Toward Psychotherapy: Survey Insights for Community Mental Health</dc:title>
  <dc:creator>Microsoft Office User</dc:creator>
  <cp:lastModifiedBy>Microsoft Office User</cp:lastModifiedBy>
  <cp:revision>1</cp:revision>
  <dcterms:created xsi:type="dcterms:W3CDTF">2025-10-03T18:12:41Z</dcterms:created>
  <dcterms:modified xsi:type="dcterms:W3CDTF">2025-10-03T18:13:57Z</dcterms:modified>
</cp:coreProperties>
</file>