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8" r:id="rId4"/>
    <p:sldId id="259" r:id="rId5"/>
    <p:sldId id="260" r:id="rId6"/>
    <p:sldId id="267" r:id="rId7"/>
    <p:sldId id="268" r:id="rId8"/>
    <p:sldId id="262" r:id="rId9"/>
    <p:sldId id="263" r:id="rId10"/>
    <p:sldId id="264" r:id="rId11"/>
    <p:sldId id="265"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105"/>
    <p:restoredTop sz="94654"/>
  </p:normalViewPr>
  <p:slideViewPr>
    <p:cSldViewPr snapToGrid="0" snapToObjects="1">
      <p:cViewPr>
        <p:scale>
          <a:sx n="64" d="100"/>
          <a:sy n="64" d="100"/>
        </p:scale>
        <p:origin x="144" y="10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1EE8E1-5B21-CA4B-BC37-4C3CFE5F8427}" type="datetimeFigureOut">
              <a:rPr lang="en-US" smtClean="0"/>
              <a:t>6/2/24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2BC2F0-FDB6-5A47-85F2-F0673C9496A2}" type="slidenum">
              <a:rPr lang="en-US" smtClean="0"/>
              <a:t>‹#›</a:t>
            </a:fld>
            <a:endParaRPr lang="en-US"/>
          </a:p>
        </p:txBody>
      </p:sp>
    </p:spTree>
    <p:extLst>
      <p:ext uri="{BB962C8B-B14F-4D97-AF65-F5344CB8AC3E}">
        <p14:creationId xmlns:p14="http://schemas.microsoft.com/office/powerpoint/2010/main" val="3898598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Hello. My name is Kaylee Andersen, and today I will be discussing the counseling theory I see myself being most effective in, cognitive behavioral therapy (CBT).</a:t>
            </a:r>
            <a:r>
              <a:rPr lang="en-US" dirty="0">
                <a:effectLst/>
              </a:rPr>
              <a:t> </a:t>
            </a:r>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1</a:t>
            </a:fld>
            <a:endParaRPr lang="en-US"/>
          </a:p>
        </p:txBody>
      </p:sp>
    </p:spTree>
    <p:extLst>
      <p:ext uri="{BB962C8B-B14F-4D97-AF65-F5344CB8AC3E}">
        <p14:creationId xmlns:p14="http://schemas.microsoft.com/office/powerpoint/2010/main" val="2492374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conclusion, CBT helps clients understand the interaction between thoughts, emotions, and behaviors, and I identify with its emphasis on reflecting and challenging negative thoughts and altering unhelpful behaviors to provide clients with practical tools for identifying and modifying dysfunctional patterns, promoting growth and self-efficacy (Scott et al., 2023; Wright et al., 2017). CBT aligns with my view of human nature by emphasizing the capacity for rational thought, the ability to change and grow, the power to influence thoughts and behaviors, and the responsibility to actively work toward self-improvement (Wright et al., 2017; Zlomuzica et al., 2015). This approach aligns with my view of dysfunction and change as I believe that negative thoughts can cause emotional distress and dysfunctional behaviors, which can be corrected through conscious effort, introspection, cognitive restructuring, and behavioral modification (Scott et al., 2023; Wright et al., 2017). CBT also aligns with my view on the roles of counselors and clients in therapy by emphasizing active participation, a collaborative relationship, and the importance of empowering clients with skills to manage their mental health independently (Murdock, 2017a; Wright et al., 2017).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applying CBT to diverse client populations, its strengths include its empirical support, structured approach, transparency, and adaptability to different cultural and socio-economic backgrounds, which can foster client confidence and collaboration (Hall et al., 2016; Willmots et al., 2019). However, limitations such as its Western focus on individualism, potential communication barriers, and accessibility issues must be addressed by integrating cultural perspectives, overcoming language differences, and ensuring equitable access to enhance its effectiveness and inclusivity (Conroy et al., 2020; Hall et al., 2016). Incorporating dispositional values such as acceptance and flexibility within CBT can enhance my counseling approach by leveraging my strengths, such as empathy and active listening while addressing areas for growth like patience and cultural competence (ACA, 2014; Grand Canyon University, 2022). To effectively grow as a counseling student and utilize CBT during my practicum, I can focus on understanding coursework and deepening my theoretical knowledge (ACA, 2014; Dong et al., 2017). By integrating these values and growing as a counseling student, I can create a supportive and adaptable counseling environment, fostering a strong alliance and effectively meeting the unique needs of diverse clients.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10</a:t>
            </a:fld>
            <a:endParaRPr lang="en-US"/>
          </a:p>
        </p:txBody>
      </p:sp>
    </p:spTree>
    <p:extLst>
      <p:ext uri="{BB962C8B-B14F-4D97-AF65-F5344CB8AC3E}">
        <p14:creationId xmlns:p14="http://schemas.microsoft.com/office/powerpoint/2010/main" val="3324464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These are the sources used for today’s presentation. Thank you.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11</a:t>
            </a:fld>
            <a:endParaRPr lang="en-US"/>
          </a:p>
        </p:txBody>
      </p:sp>
    </p:spTree>
    <p:extLst>
      <p:ext uri="{BB962C8B-B14F-4D97-AF65-F5344CB8AC3E}">
        <p14:creationId xmlns:p14="http://schemas.microsoft.com/office/powerpoint/2010/main" val="297017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CBT helps clients understand the thoughts and feelings that influence behaviors (Wright et al., 2017). When considering how I identify with the concepts of CBT, the following aspects should be reflected. CBT emphasizes the connection between thoughts, emotions, and behaviors. I identify with this concept as I find myself frequently reflecting on my thought patterns and how they influence my feelings and actions. CBT involves identifying and challenging negative or irrational thoughts (Murdock, 2017b). I identify with this concept as I actively recognize and reframe any negative thoughts I may have in my daily life. CBT encourages clients to make changes to behaviors that are linked to negative thoughts and emotions (Scott et al., 2023). I identify with this concept as I commonly alter my behaviors that I deem to be unhelpful. CBT is goal-oriented as it is structured around specific client goals (Wright et al., 2017). I identify with this concept as I set personal goals and systemically work towards these goals. CBT involves learning and practicing skills such as problem-solving and coping strategies (Scott et al., 2023). I identify with this concept as I actively work towards developing new skills to manage stress and other challenges in my daily life. CBT fosters a sense of self-efficacy in which the client believes in their ability to influence their thoughts and behaviors (Zlomuzica et al., 2015). I identify with this concept as I believe that I can make changes in my life based on my efforts.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2</a:t>
            </a:fld>
            <a:endParaRPr lang="en-US"/>
          </a:p>
        </p:txBody>
      </p:sp>
    </p:spTree>
    <p:extLst>
      <p:ext uri="{BB962C8B-B14F-4D97-AF65-F5344CB8AC3E}">
        <p14:creationId xmlns:p14="http://schemas.microsoft.com/office/powerpoint/2010/main" val="3900579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considering how CBT aligns with my view of human nature, I must reflect on the following aspects. CBT considers that individuals can think rationally and that their thoughts influence their emotions and behaviors (Mayo Clinic, 2019). This aligns with my view of human nature as I believe human beings have the capacity for rational thoughts and that by changing their thinking patterns, they can change their emotional responses and behaviors. CBT assumes that people can change and grow by identifying and altering dysfunctional thought patterns (Wright et al., 2017). This aligns with my view of human nature as I believe that people are capable of change and personal growth through introspection and efforts to modify their thinking and behavior. CBT emphasizes the client’s power to influence their mental health and well-being through their thoughts and behaviors (Zlomuzica et al., 2015). This aligns with my view of human nature as I believe that individuals have the agency and self-efficacy to make significant changes in their lives and improve their mental health. CBT highlights the role of behaviors in reinforcing or mitigating negative thought patterns (Wright et al., 2017). This aligns with my view of human nature as I believe that behavior can be a crucial factor in influencing one’s thought processes and emotional states. CBT promotes the idea of clients taking accountability for their thoughts and behaviors (Wright et al., 2017). This aligns with my view of human nature as I believe that people should take responsibility for their struggles and work actively towards improvement. Overall, I view humans as rational beings who are capable of change, growth, and self-improvement, which are central tenets of CBT.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3</a:t>
            </a:fld>
            <a:endParaRPr lang="en-US"/>
          </a:p>
        </p:txBody>
      </p:sp>
    </p:spTree>
    <p:extLst>
      <p:ext uri="{BB962C8B-B14F-4D97-AF65-F5344CB8AC3E}">
        <p14:creationId xmlns:p14="http://schemas.microsoft.com/office/powerpoint/2010/main" val="534292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considering how CBT aligns with my view of dysfunction and change, the following aspects should be considered. CBT suggests that negative and irrational thoughts lead to emotional distress and dysfunctional behaviors (Wright et al., 2017). This aligns with my view of dysfunction as I believe that mental and emotional dysfunction can arise from irrational thinking and that these thoughts can be corrected once they are identified. CBT considers that change occurs through the identification and modification of negative thought patterns and behaviors (Murdock, 2017b; Scott et al., 2023). By reframing irrational thoughts, clients can develop healthier behavior patterns. This aligns with my view of change as I view change as something that can be systematically achieved through introspection, cognitive restructuring, and behavioral modification. CBT emphasizes the role of individual effort and responsibility in the change process, suggesting that people can change their thoughts and behaviors through conscious effort and practice (Mayo Clinic, 2019). When reflecting on these aspects, it is important to consider whether dysfunction is viewed as something that can be systematically addressed through cognitive and behavioral interventions and whether there is a belief for the individual to achieve change through their efforts (Wright et al., 2017).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4</a:t>
            </a:fld>
            <a:endParaRPr lang="en-US"/>
          </a:p>
        </p:txBody>
      </p:sp>
    </p:spTree>
    <p:extLst>
      <p:ext uri="{BB962C8B-B14F-4D97-AF65-F5344CB8AC3E}">
        <p14:creationId xmlns:p14="http://schemas.microsoft.com/office/powerpoint/2010/main" val="1866696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considering how CBT aligns with my view on the roles of counselors and clients in therapy, I must reflect on the following aspects. CBT emphasizes active participation from both the counselor and the client (Murdock, 2017a). Clients are expected to engage in homework assignments, practice new skills, and actively work on changing their thought patterns and behaviors. The American Counseling Association [ACA]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Code of Ethics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(2014), Section A.1.b., highlights the importance of actively involving clients in their care to ensure their growth and development. This aligns with my view as I believe that therapy should involve active participation from the client, with the counselor guiding and supporting the process. CBT promotes a collaborative relationship between the counselor and the client (Wright et al., 2017). The counselor guides the client in identifying and changing maladaptive thoughts and behaviors. Counselors need to form a strong, collaborative relationship with their clients that respects the client’s autonomy and promotes their well-being (ACA, 2014, Section A.4.a., A.1.d.). This aligns with my view as I view the therapeutic relationship as a partnership, where both the counselor and the client work together towards the client’s goals. In CBT, the counselor’s role includes teaching the client specific skills to manage their thoughts and behaviors and empowering the client to take control of their mental health (Wright et al., 2017). Counselors should empower their clients through skill-building to foster self-efficacy and independence (ACA, 2014, Section A.2.b.). This aligns with my view as I believe that counselors should equip their clients with practical skills that they can use independently in handling their mental health. When reflecting on these aspects, I should consider whether I see the therapeutic process as a collaborative partnership that involves active participation and the client taking an active role in their progress.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5</a:t>
            </a:fld>
            <a:endParaRPr lang="en-US"/>
          </a:p>
        </p:txBody>
      </p:sp>
    </p:spTree>
    <p:extLst>
      <p:ext uri="{BB962C8B-B14F-4D97-AF65-F5344CB8AC3E}">
        <p14:creationId xmlns:p14="http://schemas.microsoft.com/office/powerpoint/2010/main" val="2464624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Considering the strengths and limitations of CBT when applying it to diverse client populations involves examining its applicability across different cultural, socio-economic, and individual backgrounds (Huey et al., 2023). CBT is a well-researched and empirically supported form of therapy that demonstrates its effectiveness for a wide range of psychological issues (Hall et al., 2016). This evidence base can give clients from diverse backgrounds confidence in the therapy’s effectiveness. CBT is structured with clear goals and measurable outcomes (Willmots et al., 2019). Transparency in its methods can help build trust with clients from various backgrounds. Transparency and structure ensure that clients are fully aware of the therapy goals and outcomes, fostering a collaborative relationship with clients from diverse backgrounds (ACA, 2014, Section A.2.a.). CBT focuses on teaching practical skills that clients can use in their daily lives (Wright et al., 2017). This empowerment can be valuable for individuals who face various socio-economic challenges as the client learns skills such as problem-solving, stress management, and cognitive restructuring. Empowering clients with practical skills promotes client autonomy and equips them with tools to manage their mental health independently (ACA, 2014, Section A.6.a.). CBT can also be adapted to meet the individual needs of clients (Hall et al., 2016). Adapting techniques to suit individual and cultural needs emphasizes the importance of culturally sensitive approaches in therapy (ACA, 2014, Section E.5.b.).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6</a:t>
            </a:fld>
            <a:endParaRPr lang="en-US"/>
          </a:p>
        </p:txBody>
      </p:sp>
    </p:spTree>
    <p:extLst>
      <p:ext uri="{BB962C8B-B14F-4D97-AF65-F5344CB8AC3E}">
        <p14:creationId xmlns:p14="http://schemas.microsoft.com/office/powerpoint/2010/main" val="3566089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CBT is based on Western concepts of individualism and rationality (Hall et al., 2016). These concepts may not align with the cultural values of all clients. Clients from collectivist cultures may find CBT’s focus on individual cognition and behavior to be less relevant. CBT requires communication skills, both from the counselor and the client, to identify and challenge cognitive distortions. Language differences and varying levels of education can pose challenges in effectively providing CBT. Access to CBT can be limited by socioeconomic factors, such as the availability of trained counselors and the cost of therapy sessions (Huey et al., 2023; Conroy et al., 2020). CBT emphasizes rational thinking, which may not resonate with clients who have deeply ingrained cultural beliefs that shape their worldview (Huey et al., 2023). For some clients, traditional healing practices may play a more central role in their understanding of mental health rather than the rational focus on CBT. In addressing these limitations, there are many steps a counselor can take. Counselors should recognize and integrate diverse cultural perspectives into the therapy process (ACA, 2014, Section C.2.a.). Addressing language differences and communication barriers is crucial to ensure that all clients can understand and engage in the therapeutic process effectively (Section A.2.b.). Counselors should make CBT accessible and equitable for all clients, regardless of their socio-economic status (Section A.1.a.). By considering strengths and limitations, counselors can better tailor CBT to meet the needs of diverse client populations, ensuring more effective and inclusive mental health care (Huey et al., 2023).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7</a:t>
            </a:fld>
            <a:endParaRPr lang="en-US"/>
          </a:p>
        </p:txBody>
      </p:sp>
    </p:spTree>
    <p:extLst>
      <p:ext uri="{BB962C8B-B14F-4D97-AF65-F5344CB8AC3E}">
        <p14:creationId xmlns:p14="http://schemas.microsoft.com/office/powerpoint/2010/main" val="2724308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Utilizing dispositional values such as acceptance and flexibility within CBT can enhance my personal counseling approach by leveraging my strengths and addressing areas of opportunity (Grand Canyon University, 2022). Acceptance in CBT involves acknowledging and embracing thoughts, feelings, and experiences without judgment. I have the natural ability to empathize with others, allowing me to help clients accept their feelings and experiences. My skill of listening actively would allow my clients to feel heard and understood, fostering an environment of acceptance. I tend to become impatient and struggle with wanting quick results. By practicing patience with myself and my clients, I can respect the pace of the client’s progress (ACA, 2014, Section A.1.b.). I also tend to become caught up in my imperfections and mistakes. By accepting these, I can enhance my ability to model acceptance for my clients (Section C.2.d.). In applying acceptance in my practice, I would incorporate mindfulness and exercises that help clients stay present and accept their current thoughts and feelings (Dong et al., 2017). I would also use phrases that validate my client’s experiences, ensuring that they feel understood and respected.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Flexibility in CBT refers to the ability to adapt to new information and change one’s thoughts and behaviors accordingly (Grand Canyon University, 2022). It involves being open to different perspectives and willing to try new approaches. This ensures that counselors are adaptable and responsive to the client’s needs. I believe that I am adaptable, which would allow me to tailor interventions to meet the unique needs of each client and to avoid harm (ACA, 2014, Section A.4.a.). I demonstrate great problem-solving skills that would allow me to find innovative solutions and alternative ways of thinking for my clients (Wright et al., 2017). I believe that cultural flexibility is always an area of opportunity as I continuously need to practice recognizing and adapting to the cultural norms, traditions, and values of diverse clients (Hall et al., 2016). By seeking cultural competence training, I can enhance my understanding of diverse cultural perspectives allowing me to effectively provide services that acknowledge and respect my client’s cultural perspectives. In applying flexibility to my practice, I would foster a strong therapeutic alliance by being flexible in my approach and adjusting based on the client’s feedback and progress (Wright et al., 2017). I would also regularly reflect on my counseling sessions to identify where flexibility was beneficial and where it could be improved. By integrating acceptance and flexibility into my practice, I can create a more supportive and effective counseling environment.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8</a:t>
            </a:fld>
            <a:endParaRPr lang="en-US"/>
          </a:p>
        </p:txBody>
      </p:sp>
    </p:spTree>
    <p:extLst>
      <p:ext uri="{BB962C8B-B14F-4D97-AF65-F5344CB8AC3E}">
        <p14:creationId xmlns:p14="http://schemas.microsoft.com/office/powerpoint/2010/main" val="1575613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To grow as a counseling student and use CBT most effectively by the time I reach my practicum, there are many strategies I could engage in. I should focus on thoroughly understanding my coursework related to CBT and deepen my theoretical understanding by reading research articles related to CBT (ACA, 2014, Section C.2.g.). I can engage in role-playing exercises with my classmates to practice CBT techniques in a safe and supportive environment (Dong et al., 2017). Participating in workshops and training sessions focused on CBT techniques would also be beneficial. I could undergo CBT myself as the personal experience can provide me with a deeper understanding of the client’s perspective and the therapeutic process. By studying and analyzing case studies, I could grow my understanding of the application of CBT in diverse situations and with different client populations. I could engage in continuous learning to keep up with new research and developments in CBT by attending conferences and joining professional organizations that allow me to access resources and network with professionals. By focusing on these strategies, I can effectively grow as a counseling student and be well-prepared to use CBT during my practicum.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2BC2F0-FDB6-5A47-85F2-F0673C9496A2}" type="slidenum">
              <a:rPr lang="en-US" smtClean="0"/>
              <a:t>9</a:t>
            </a:fld>
            <a:endParaRPr lang="en-US"/>
          </a:p>
        </p:txBody>
      </p:sp>
    </p:spTree>
    <p:extLst>
      <p:ext uri="{BB962C8B-B14F-4D97-AF65-F5344CB8AC3E}">
        <p14:creationId xmlns:p14="http://schemas.microsoft.com/office/powerpoint/2010/main" val="3344764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a:pPr/>
              <a:t>5/29/24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5/29/24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a:pPr/>
              <a:t>5/29/24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a:t>5/29/24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a:t>5/29/24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a:t>5/29/24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a:t>5/29/24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a:pPr/>
              <a:t>5/29/24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a:pPr/>
              <a:t>5/29/24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a:pPr/>
              <a:t>5/29/24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doi.org/10.1146/annurev-clinpsy-080921-072750" TargetMode="External"/><Relationship Id="rId3" Type="http://schemas.openxmlformats.org/officeDocument/2006/relationships/hyperlink" Target="https://www.counseling.org/resources/aca-code-of-ethics.pdf" TargetMode="External"/><Relationship Id="rId7" Type="http://schemas.openxmlformats.org/officeDocument/2006/relationships/hyperlink" Target="https://doi.org/10.1016/j.beth.2016.09.005"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aws-files.gcu.edu/ssc/chss/Counselor%20Dispositions.pdf" TargetMode="External"/><Relationship Id="rId5" Type="http://schemas.openxmlformats.org/officeDocument/2006/relationships/hyperlink" Target="https://doi.org/10.15241/sd.7.4.305" TargetMode="External"/><Relationship Id="rId10" Type="http://schemas.openxmlformats.org/officeDocument/2006/relationships/hyperlink" Target="https://bibliu.com/app/#/view/books/9780134318240/epub/OPS/xhtml/fileP700101288900000000000000000112E.html#page_230" TargetMode="External"/><Relationship Id="rId4" Type="http://schemas.openxmlformats.org/officeDocument/2006/relationships/hyperlink" Target="https://www.apa.org/monitor/2020/07/datapoint-care" TargetMode="External"/><Relationship Id="rId9" Type="http://schemas.openxmlformats.org/officeDocument/2006/relationships/hyperlink" Target="https://www.mayoclinic.org/tests-procedures/cognitive-behavioral-therapy/about/pac-20384610"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ncbi.nlm.nih.gov/books/NBK459285/" TargetMode="External"/><Relationship Id="rId2" Type="http://schemas.openxmlformats.org/officeDocument/2006/relationships/hyperlink" Target="https://bibliu.com/app/#/view/books/9780134318240/epub/OPS/xhtml/fileP70010128890000000000000000014F8.html#page_306" TargetMode="External"/><Relationship Id="rId1" Type="http://schemas.openxmlformats.org/officeDocument/2006/relationships/slideLayout" Target="../slideLayouts/slideLayout2.xml"/><Relationship Id="rId6" Type="http://schemas.openxmlformats.org/officeDocument/2006/relationships/hyperlink" Target="https://doi.org/10.3389/fnbeh.2015.00270" TargetMode="External"/><Relationship Id="rId5" Type="http://schemas.openxmlformats.org/officeDocument/2006/relationships/hyperlink" Target="https://books.google.com/books?hl=en&amp;lr=&amp;id=c_HEDgAAQBAJ&amp;oi=fnd&amp;pg=PP1&amp;dq=goals+of+CBT+for+destructive+behavior&amp;ots=fP5COthBAQ&amp;sig=VfHoNyKT_XjEAR9EuasfJvVSiwc#v=onepage&amp;q&amp;f=false" TargetMode="External"/><Relationship Id="rId4" Type="http://schemas.openxmlformats.org/officeDocument/2006/relationships/hyperlink" Target="https://doi.org/10.1111/papt.12232"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6F57B-F12E-4742-9E5B-2F48A6AAEFB8}"/>
              </a:ext>
            </a:extLst>
          </p:cNvPr>
          <p:cNvSpPr>
            <a:spLocks noGrp="1"/>
          </p:cNvSpPr>
          <p:nvPr>
            <p:ph type="ctrTitle"/>
          </p:nvPr>
        </p:nvSpPr>
        <p:spPr/>
        <p:txBody>
          <a:bodyPr/>
          <a:lstStyle/>
          <a:p>
            <a:r>
              <a:rPr lang="en-US" sz="6000" dirty="0">
                <a:latin typeface="Times New Roman" panose="02020603050405020304" pitchFamily="18" charset="0"/>
                <a:cs typeface="Times New Roman" panose="02020603050405020304" pitchFamily="18" charset="0"/>
              </a:rPr>
              <a:t>Cognitive Behavioral Therapy (CBT)</a:t>
            </a:r>
          </a:p>
        </p:txBody>
      </p:sp>
      <p:sp>
        <p:nvSpPr>
          <p:cNvPr id="3" name="Subtitle 2">
            <a:extLst>
              <a:ext uri="{FF2B5EF4-FFF2-40B4-BE49-F238E27FC236}">
                <a16:creationId xmlns:a16="http://schemas.microsoft.com/office/drawing/2014/main" id="{6FBE8225-48D5-FF4D-A6C0-84AF249A30B1}"/>
              </a:ext>
            </a:extLst>
          </p:cNvPr>
          <p:cNvSpPr>
            <a:spLocks noGrp="1"/>
          </p:cNvSpPr>
          <p:nvPr>
            <p:ph type="subTitle" idx="1"/>
          </p:nvPr>
        </p:nvSpPr>
        <p:spPr/>
        <p:txBody>
          <a:bodyPr/>
          <a:lstStyle/>
          <a:p>
            <a:r>
              <a:rPr lang="en-US" dirty="0">
                <a:latin typeface="Times New Roman" panose="02020603050405020304" pitchFamily="18" charset="0"/>
                <a:cs typeface="Times New Roman" panose="02020603050405020304" pitchFamily="18" charset="0"/>
              </a:rPr>
              <a:t>By: Kaylee Andersen</a:t>
            </a:r>
          </a:p>
        </p:txBody>
      </p:sp>
    </p:spTree>
    <p:extLst>
      <p:ext uri="{BB962C8B-B14F-4D97-AF65-F5344CB8AC3E}">
        <p14:creationId xmlns:p14="http://schemas.microsoft.com/office/powerpoint/2010/main" val="3723750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01E0B-2080-1D40-8027-3B13C7BE9633}"/>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8B956D56-7364-6A41-80C7-2410CADB950E}"/>
              </a:ext>
            </a:extLst>
          </p:cNvPr>
          <p:cNvSpPr>
            <a:spLocks noGrp="1"/>
          </p:cNvSpPr>
          <p:nvPr>
            <p:ph idx="1"/>
          </p:nvPr>
        </p:nvSpPr>
        <p:spPr/>
        <p:txBody>
          <a:bodyPr>
            <a:normAutofit fontScale="85000" lnSpcReduction="10000"/>
          </a:bodyPr>
          <a:lstStyle/>
          <a:p>
            <a:r>
              <a:rPr lang="en-US" dirty="0">
                <a:latin typeface="Times New Roman" panose="02020603050405020304" pitchFamily="18" charset="0"/>
                <a:cs typeface="Times New Roman" panose="02020603050405020304" pitchFamily="18" charset="0"/>
              </a:rPr>
              <a:t>CBT helps clients understand the interaction between thoughts, emotions, and behaviors (Wright et al., 2017).</a:t>
            </a:r>
          </a:p>
          <a:p>
            <a:r>
              <a:rPr lang="en-US" dirty="0">
                <a:latin typeface="Times New Roman" panose="02020603050405020304" pitchFamily="18" charset="0"/>
                <a:cs typeface="Times New Roman" panose="02020603050405020304" pitchFamily="18" charset="0"/>
              </a:rPr>
              <a:t>This approach aligns with my view that humans have the capacity for rational thought and change.</a:t>
            </a:r>
          </a:p>
          <a:p>
            <a:r>
              <a:rPr lang="en-US" dirty="0">
                <a:latin typeface="Times New Roman" panose="02020603050405020304" pitchFamily="18" charset="0"/>
                <a:cs typeface="Times New Roman" panose="02020603050405020304" pitchFamily="18" charset="0"/>
              </a:rPr>
              <a:t>CBT aligns with my view on negative thoughts and their correction (Scott et al., 2023). </a:t>
            </a:r>
          </a:p>
          <a:p>
            <a:r>
              <a:rPr lang="en-US" dirty="0">
                <a:latin typeface="Times New Roman" panose="02020603050405020304" pitchFamily="18" charset="0"/>
                <a:cs typeface="Times New Roman" panose="02020603050405020304" pitchFamily="18" charset="0"/>
              </a:rPr>
              <a:t>My personal views on the roles of counselors and clients in therapy align with CBT.</a:t>
            </a:r>
          </a:p>
          <a:p>
            <a:r>
              <a:rPr lang="en-US" dirty="0">
                <a:latin typeface="Times New Roman" panose="02020603050405020304" pitchFamily="18" charset="0"/>
                <a:cs typeface="Times New Roman" panose="02020603050405020304" pitchFamily="18" charset="0"/>
              </a:rPr>
              <a:t>Applying CBT to diverse populations can have many strengths and limitations (Hall et al., 2016; Willmots et al., 2019).</a:t>
            </a:r>
          </a:p>
          <a:p>
            <a:r>
              <a:rPr lang="en-US" dirty="0">
                <a:latin typeface="Times New Roman" panose="02020603050405020304" pitchFamily="18" charset="0"/>
                <a:cs typeface="Times New Roman" panose="02020603050405020304" pitchFamily="18" charset="0"/>
              </a:rPr>
              <a:t>Recognizing strengths and areas of opportunity within dispositional values of acceptance and flexibility are crucial (ACA, 2014; Grand Canyon University, 2022). </a:t>
            </a:r>
          </a:p>
          <a:p>
            <a:r>
              <a:rPr lang="en-US" dirty="0">
                <a:latin typeface="Times New Roman" panose="02020603050405020304" pitchFamily="18" charset="0"/>
                <a:cs typeface="Times New Roman" panose="02020603050405020304" pitchFamily="18" charset="0"/>
              </a:rPr>
              <a:t>To effectively grow as a counseling student I can focus on understanding coursework and deepening my theoretical knowledge (ACA, 2014; Dong et al., 2017). </a:t>
            </a:r>
          </a:p>
          <a:p>
            <a:endParaRPr lang="en-US" dirty="0"/>
          </a:p>
          <a:p>
            <a:endParaRPr lang="en-US" dirty="0"/>
          </a:p>
        </p:txBody>
      </p:sp>
    </p:spTree>
    <p:extLst>
      <p:ext uri="{BB962C8B-B14F-4D97-AF65-F5344CB8AC3E}">
        <p14:creationId xmlns:p14="http://schemas.microsoft.com/office/powerpoint/2010/main" val="1978038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A1E9B-2EBB-3145-97CD-150D55038307}"/>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DDCB0B9A-C1D4-924A-A0CF-639C5B33A534}"/>
              </a:ext>
            </a:extLst>
          </p:cNvPr>
          <p:cNvSpPr>
            <a:spLocks noGrp="1"/>
          </p:cNvSpPr>
          <p:nvPr>
            <p:ph idx="1"/>
          </p:nvPr>
        </p:nvSpPr>
        <p:spPr/>
        <p:txBody>
          <a:bodyPr>
            <a:normAutofit fontScale="55000" lnSpcReduction="20000"/>
          </a:bodyPr>
          <a:lstStyle/>
          <a:p>
            <a:pPr marL="360045" marR="0" indent="-360045">
              <a:lnSpc>
                <a:spcPct val="200000"/>
              </a:lnSpc>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American Counseling Association. (2014).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ACA code of ethics.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https://www.counseling.org/resources/aca-code-of-ethics.pdf</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360045" marR="0" indent="-360045">
              <a:lnSpc>
                <a:spcPct val="200000"/>
              </a:lnSpc>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Conroy, J., Lin, L., &amp;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Ghaness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 (2020). Why people aren’t getting the care they need.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Monitor on Psychology, 51</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(5), 21.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https://www.apa.org/monitor/2020/07/datapoint-care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360045" marR="0" indent="-360045">
              <a:lnSpc>
                <a:spcPct val="20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Dong, S., Campbell, A., &amp; Vance, S. (2017). Examining the facilitating role of mindfulness on professional identity development among counselors-in-training: A qualitative approach.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The Professional Counselor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7</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(4), 305–317.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https://doi.org/10.15241/sd.7.4.305</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60045" marR="0" indent="-360045">
              <a:lnSpc>
                <a:spcPct val="20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Grand Canyon University. (2022).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Counselor dispositions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6"/>
              </a:rPr>
              <a:t>https://aws-files.gcu.edu/ssc/chss/Counselor%20Dispositions.pdf</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60045" marR="0" indent="-360045">
              <a:lnSpc>
                <a:spcPct val="20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Hall, G. C., Ibaraki, A. Y., Huang, E. R., Marti, C. N., &amp;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Stice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 (2016). A meta-analysis of cultural adaptations of psychological interventions.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Behavior Therapy</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47</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 993–1014.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a:rPr>
              <a:t>https://doi.org/10.1016/j.beth.2016.09.005</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60045" marR="0" indent="-360045">
              <a:lnSpc>
                <a:spcPct val="20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Huey, S. J., Park, A. L.,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Galán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C. A., &amp; Wang, C. X. (2023). Culturally responsive cognitive behavioral therapy for ethnically diverse populations.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Annual Review of Clinical Psychology</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19</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 51–78.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8"/>
              </a:rPr>
              <a:t>https://doi.org/10.1146/annurev-clinpsy-080921-072750</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60045" marR="0" indent="-360045">
              <a:lnSpc>
                <a:spcPct val="20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Mayo Clinic. (2019).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Cognitive behavioral therapy</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9"/>
              </a:rPr>
              <a:t>https://www.mayoclinic.org/tests-procedures/cognitive-behavioral-therapy/about/pac-20384610</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60045" marR="0" indent="-360045">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Murdock, N. L. (2017a). Chapter 8: Behavior therapy. In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Theories of counseling and psychotherapy: A case approach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(4th ed., pp. 230-266). essay, Pearson.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10"/>
              </a:rPr>
              <a:t>https://bibliu.com/app/#/view/books/9780134318240/epub/OPS/xhtml/fileP700101288900000000000000000112E.html#page_230</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658343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1B93A-4EB5-B24E-901D-516AAC90B34E}"/>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 Cont. </a:t>
            </a:r>
          </a:p>
        </p:txBody>
      </p:sp>
      <p:sp>
        <p:nvSpPr>
          <p:cNvPr id="3" name="Content Placeholder 2">
            <a:extLst>
              <a:ext uri="{FF2B5EF4-FFF2-40B4-BE49-F238E27FC236}">
                <a16:creationId xmlns:a16="http://schemas.microsoft.com/office/drawing/2014/main" id="{C507E45B-8EC4-544F-B4BA-DE0F89A4168A}"/>
              </a:ext>
            </a:extLst>
          </p:cNvPr>
          <p:cNvSpPr>
            <a:spLocks noGrp="1"/>
          </p:cNvSpPr>
          <p:nvPr>
            <p:ph idx="1"/>
          </p:nvPr>
        </p:nvSpPr>
        <p:spPr/>
        <p:txBody>
          <a:bodyPr>
            <a:normAutofit fontScale="55000" lnSpcReduction="20000"/>
          </a:bodyPr>
          <a:lstStyle/>
          <a:p>
            <a:pPr marL="360045" marR="0" indent="-360045">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Murdock, N. L. (2017b). Chapter 10: Cognitive therapy. In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Theories of counseling and psychotherapy: A case approach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(4th ed., pp. 306-344). essay, Pearson.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https://bibliu.com/app/#/view/books/9780134318240/epub/OPS/xhtml/fileP70010128890000000000000000014F8.html#page_306</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360045" marR="0" indent="-360045">
              <a:lnSpc>
                <a:spcPct val="200000"/>
              </a:lnSpc>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Scott, H. K., Jain, A., &amp; Cogburn, M. (2023).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Behavior modification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StatPearls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Publishing.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https://www.ncbi.nlm.nih.gov/books/NBK459285/</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360045" marR="0" indent="-360045">
              <a:lnSpc>
                <a:spcPct val="200000"/>
              </a:lnSpc>
              <a:spcBef>
                <a:spcPts val="0"/>
              </a:spcBef>
              <a:spcAft>
                <a:spcPts val="0"/>
              </a:spcAft>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Wilmots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 Midgley, N., Thackeray, L., Reynolds, S., &amp; Loades, M. (2019). The therapeutic relationship in cognitive behavior therapy with depressed adolescents: A qualitative study of good‐outcome cases.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Psychology and Psychotherapy: Theory, Research and Practice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93</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(2), 276–291.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https://doi.org/10.1111/papt.12232</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60045" marR="0" indent="-360045">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Wright, J. H., Brown, G. K.,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Thase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 E., &amp;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Basco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 R. (2017). Chapter 1: Basic principles of cognitive-behavior therapy. In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Learning cognitive-behavior therapy: An illustrated guide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(2nd ed., pp. 1-26). essay, American Psychiatric Association Publishing.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5"/>
              </a:rPr>
              <a:t>https://books.google.com/books?hl=en&amp;lr=&amp;id=c_HEDgAAQBAJ&amp;oi=fnd&amp;pg=PP1&amp;dq=goals+of+CBT+for+destructive+behavior&amp;ots=fP5COthBAQ&amp;sig=VfHoNyKT_XjEAR9EuasfJvVSiwc#v=onepage&amp;q&amp;f=false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360045" marR="0" indent="-360045">
              <a:lnSpc>
                <a:spcPct val="20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Zlomuzica, 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Preusser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F., Schneider, S., &amp;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Margraf</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J. (2015). Increased perceived self-efficacy facilitates the extinction of fear in healthy participants.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Frontiers in Behavioral Neuroscience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9</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https://doi.org/10.3389/fnbeh.2015.00270</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59410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A5746-5039-5B42-86D8-A10BE29743AE}"/>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Personal Identification to CBT Concepts</a:t>
            </a:r>
          </a:p>
        </p:txBody>
      </p:sp>
      <p:sp>
        <p:nvSpPr>
          <p:cNvPr id="3" name="Content Placeholder 2">
            <a:extLst>
              <a:ext uri="{FF2B5EF4-FFF2-40B4-BE49-F238E27FC236}">
                <a16:creationId xmlns:a16="http://schemas.microsoft.com/office/drawing/2014/main" id="{DDA9B6D5-1C94-A94B-BF1F-A2553ABDB4A5}"/>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Awareness of thoughts and emotions (Wright et al., 2017)</a:t>
            </a:r>
          </a:p>
          <a:p>
            <a:r>
              <a:rPr lang="en-US" dirty="0">
                <a:latin typeface="Times New Roman" panose="02020603050405020304" pitchFamily="18" charset="0"/>
                <a:cs typeface="Times New Roman" panose="02020603050405020304" pitchFamily="18" charset="0"/>
              </a:rPr>
              <a:t>Challenging negative thoughts (Murdock, 2017b)</a:t>
            </a:r>
          </a:p>
          <a:p>
            <a:r>
              <a:rPr lang="en-US" dirty="0">
                <a:latin typeface="Times New Roman" panose="02020603050405020304" pitchFamily="18" charset="0"/>
                <a:cs typeface="Times New Roman" panose="02020603050405020304" pitchFamily="18" charset="0"/>
              </a:rPr>
              <a:t>Behavioral changes (Scott et al., 2023)</a:t>
            </a:r>
          </a:p>
          <a:p>
            <a:r>
              <a:rPr lang="en-US" dirty="0">
                <a:latin typeface="Times New Roman" panose="02020603050405020304" pitchFamily="18" charset="0"/>
                <a:cs typeface="Times New Roman" panose="02020603050405020304" pitchFamily="18" charset="0"/>
              </a:rPr>
              <a:t>Goal-oriented approach (Wright et al., 2017)</a:t>
            </a:r>
          </a:p>
          <a:p>
            <a:r>
              <a:rPr lang="en-US" dirty="0">
                <a:latin typeface="Times New Roman" panose="02020603050405020304" pitchFamily="18" charset="0"/>
                <a:cs typeface="Times New Roman" panose="02020603050405020304" pitchFamily="18" charset="0"/>
              </a:rPr>
              <a:t>Skill development (Scott et al., 2023)</a:t>
            </a:r>
          </a:p>
          <a:p>
            <a:r>
              <a:rPr lang="en-US" dirty="0">
                <a:latin typeface="Times New Roman" panose="02020603050405020304" pitchFamily="18" charset="0"/>
                <a:cs typeface="Times New Roman" panose="02020603050405020304" pitchFamily="18" charset="0"/>
              </a:rPr>
              <a:t>Self-efficacy (Zlomuzica et al., 2015)</a:t>
            </a:r>
          </a:p>
        </p:txBody>
      </p:sp>
    </p:spTree>
    <p:extLst>
      <p:ext uri="{BB962C8B-B14F-4D97-AF65-F5344CB8AC3E}">
        <p14:creationId xmlns:p14="http://schemas.microsoft.com/office/powerpoint/2010/main" val="3534581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7BABC-023D-E54D-B377-C5E82E170F7E}"/>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Views on Human Nature and CBT</a:t>
            </a:r>
          </a:p>
        </p:txBody>
      </p:sp>
      <p:sp>
        <p:nvSpPr>
          <p:cNvPr id="3" name="Content Placeholder 2">
            <a:extLst>
              <a:ext uri="{FF2B5EF4-FFF2-40B4-BE49-F238E27FC236}">
                <a16:creationId xmlns:a16="http://schemas.microsoft.com/office/drawing/2014/main" id="{62ECDDFC-E81B-F74B-AD56-B249D0E738FA}"/>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Rationality and thought processes (Mayo Clinic, 2019)</a:t>
            </a:r>
          </a:p>
          <a:p>
            <a:r>
              <a:rPr lang="en-US" dirty="0">
                <a:latin typeface="Times New Roman" panose="02020603050405020304" pitchFamily="18" charset="0"/>
                <a:cs typeface="Times New Roman" panose="02020603050405020304" pitchFamily="18" charset="0"/>
              </a:rPr>
              <a:t>Change and growth (Wright et al., 2017)</a:t>
            </a:r>
          </a:p>
          <a:p>
            <a:r>
              <a:rPr lang="en-US" dirty="0">
                <a:latin typeface="Times New Roman" panose="02020603050405020304" pitchFamily="18" charset="0"/>
                <a:cs typeface="Times New Roman" panose="02020603050405020304" pitchFamily="18" charset="0"/>
              </a:rPr>
              <a:t>Self-efficacy and agency (Zlomuzica et al., 2015)</a:t>
            </a:r>
          </a:p>
          <a:p>
            <a:r>
              <a:rPr lang="en-US" dirty="0">
                <a:latin typeface="Times New Roman" panose="02020603050405020304" pitchFamily="18" charset="0"/>
                <a:cs typeface="Times New Roman" panose="02020603050405020304" pitchFamily="18" charset="0"/>
              </a:rPr>
              <a:t>Behavioral influence (Wright et al., 2017)</a:t>
            </a:r>
          </a:p>
          <a:p>
            <a:r>
              <a:rPr lang="en-US" dirty="0">
                <a:latin typeface="Times New Roman" panose="02020603050405020304" pitchFamily="18" charset="0"/>
                <a:cs typeface="Times New Roman" panose="02020603050405020304" pitchFamily="18" charset="0"/>
              </a:rPr>
              <a:t>Responsibility and accountability (Wright et al., 2017)</a:t>
            </a:r>
          </a:p>
        </p:txBody>
      </p:sp>
    </p:spTree>
    <p:extLst>
      <p:ext uri="{BB962C8B-B14F-4D97-AF65-F5344CB8AC3E}">
        <p14:creationId xmlns:p14="http://schemas.microsoft.com/office/powerpoint/2010/main" val="3792884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ABF6E-5E76-DD47-8A33-B6D2D77854B1}"/>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Views on Dysfunction/Change and CBT</a:t>
            </a:r>
          </a:p>
        </p:txBody>
      </p:sp>
      <p:sp>
        <p:nvSpPr>
          <p:cNvPr id="3" name="Content Placeholder 2">
            <a:extLst>
              <a:ext uri="{FF2B5EF4-FFF2-40B4-BE49-F238E27FC236}">
                <a16:creationId xmlns:a16="http://schemas.microsoft.com/office/drawing/2014/main" id="{4D3C08CC-24E7-184B-A550-8485C11EA98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Nature of dysfunction (Wright et al., 2017)</a:t>
            </a:r>
          </a:p>
          <a:p>
            <a:pPr lvl="1"/>
            <a:r>
              <a:rPr lang="en-US" sz="1800" i="0" dirty="0">
                <a:latin typeface="Times New Roman" panose="02020603050405020304" pitchFamily="18" charset="0"/>
                <a:cs typeface="Times New Roman" panose="02020603050405020304" pitchFamily="18" charset="0"/>
              </a:rPr>
              <a:t>Maladaptive thought patterns and behaviors</a:t>
            </a:r>
          </a:p>
          <a:p>
            <a:r>
              <a:rPr lang="en-US" dirty="0">
                <a:latin typeface="Times New Roman" panose="02020603050405020304" pitchFamily="18" charset="0"/>
                <a:cs typeface="Times New Roman" panose="02020603050405020304" pitchFamily="18" charset="0"/>
              </a:rPr>
              <a:t>Mechanisms of change (Murdock, 2017b; Scott et al., 2023)</a:t>
            </a:r>
          </a:p>
          <a:p>
            <a:pPr lvl="1"/>
            <a:r>
              <a:rPr lang="en-US" sz="1800" i="0" dirty="0">
                <a:latin typeface="Times New Roman" panose="02020603050405020304" pitchFamily="18" charset="0"/>
                <a:cs typeface="Times New Roman" panose="02020603050405020304" pitchFamily="18" charset="0"/>
              </a:rPr>
              <a:t>Identification and modification of negative thought patterns and behaviors</a:t>
            </a:r>
          </a:p>
          <a:p>
            <a:r>
              <a:rPr lang="en-US" dirty="0">
                <a:latin typeface="Times New Roman" panose="02020603050405020304" pitchFamily="18" charset="0"/>
                <a:cs typeface="Times New Roman" panose="02020603050405020304" pitchFamily="18" charset="0"/>
              </a:rPr>
              <a:t>Role of individua; efforts (Mayo Clinic, 2019)</a:t>
            </a:r>
          </a:p>
          <a:p>
            <a:pPr lvl="1"/>
            <a:r>
              <a:rPr lang="en-US" sz="1800" i="0" dirty="0">
                <a:latin typeface="Times New Roman" panose="02020603050405020304" pitchFamily="18" charset="0"/>
                <a:cs typeface="Times New Roman" panose="02020603050405020304" pitchFamily="18" charset="0"/>
              </a:rPr>
              <a:t>Ability to change thoughts and behaviors</a:t>
            </a:r>
          </a:p>
        </p:txBody>
      </p:sp>
    </p:spTree>
    <p:extLst>
      <p:ext uri="{BB962C8B-B14F-4D97-AF65-F5344CB8AC3E}">
        <p14:creationId xmlns:p14="http://schemas.microsoft.com/office/powerpoint/2010/main" val="3152315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3CAB1-B028-384F-A31C-6C00A9A3BA4D}"/>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Views on Counselor and Client Roles and CBT</a:t>
            </a:r>
          </a:p>
        </p:txBody>
      </p:sp>
      <p:sp>
        <p:nvSpPr>
          <p:cNvPr id="3" name="Content Placeholder 2">
            <a:extLst>
              <a:ext uri="{FF2B5EF4-FFF2-40B4-BE49-F238E27FC236}">
                <a16:creationId xmlns:a16="http://schemas.microsoft.com/office/drawing/2014/main" id="{964800C0-F218-2643-9E5C-5A71399B9FF5}"/>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Active participation (Murdock, 2017a)</a:t>
            </a:r>
          </a:p>
          <a:p>
            <a:pPr lvl="1"/>
            <a:r>
              <a:rPr lang="en-US" sz="1800" i="0" dirty="0">
                <a:latin typeface="Times New Roman" panose="02020603050405020304" pitchFamily="18" charset="0"/>
                <a:cs typeface="Times New Roman" panose="02020603050405020304" pitchFamily="18" charset="0"/>
              </a:rPr>
              <a:t>Counselors should involve clients in their own care to ensure growth and development (American Counseling Association [ACA], 2014, Section A.1.b.). </a:t>
            </a:r>
          </a:p>
          <a:p>
            <a:r>
              <a:rPr lang="en-US" dirty="0">
                <a:latin typeface="Times New Roman" panose="02020603050405020304" pitchFamily="18" charset="0"/>
                <a:cs typeface="Times New Roman" panose="02020603050405020304" pitchFamily="18" charset="0"/>
              </a:rPr>
              <a:t>Collaborative relationship (Wright et al., 2017)</a:t>
            </a:r>
          </a:p>
          <a:p>
            <a:pPr lvl="1"/>
            <a:r>
              <a:rPr lang="en-US" sz="1800" i="0" dirty="0">
                <a:latin typeface="Times New Roman" panose="02020603050405020304" pitchFamily="18" charset="0"/>
                <a:cs typeface="Times New Roman" panose="02020603050405020304" pitchFamily="18" charset="0"/>
              </a:rPr>
              <a:t>Counselors need to form strong and collaborative relationships with clients that respect the clients autonomy and promotes their well-being (ACA, 2014, Section A.4.a., A.1.d.).</a:t>
            </a:r>
          </a:p>
          <a:p>
            <a:r>
              <a:rPr lang="en-US" dirty="0">
                <a:latin typeface="Times New Roman" panose="02020603050405020304" pitchFamily="18" charset="0"/>
                <a:cs typeface="Times New Roman" panose="02020603050405020304" pitchFamily="18" charset="0"/>
              </a:rPr>
              <a:t>Skill building and empowerment (Wright et al., 2017)</a:t>
            </a:r>
          </a:p>
          <a:p>
            <a:pPr lvl="1"/>
            <a:r>
              <a:rPr lang="en-US" sz="1800" i="0" dirty="0">
                <a:latin typeface="Times New Roman" panose="02020603050405020304" pitchFamily="18" charset="0"/>
                <a:cs typeface="Times New Roman" panose="02020603050405020304" pitchFamily="18" charset="0"/>
              </a:rPr>
              <a:t>Counselors should empower their clients through skill-building to foster self-efficacy and independence (ACA, 2014, Section A.2.b.). </a:t>
            </a:r>
          </a:p>
          <a:p>
            <a:pPr marL="0" indent="0">
              <a:buNone/>
            </a:pPr>
            <a:endParaRPr lang="en-US" dirty="0"/>
          </a:p>
        </p:txBody>
      </p:sp>
    </p:spTree>
    <p:extLst>
      <p:ext uri="{BB962C8B-B14F-4D97-AF65-F5344CB8AC3E}">
        <p14:creationId xmlns:p14="http://schemas.microsoft.com/office/powerpoint/2010/main" val="3521776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0F318-3CBE-9346-AB05-0A55802C64BA}"/>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Strengths for CBT use in Diverse Populations</a:t>
            </a:r>
          </a:p>
        </p:txBody>
      </p:sp>
      <p:sp>
        <p:nvSpPr>
          <p:cNvPr id="3" name="Content Placeholder 2">
            <a:extLst>
              <a:ext uri="{FF2B5EF4-FFF2-40B4-BE49-F238E27FC236}">
                <a16:creationId xmlns:a16="http://schemas.microsoft.com/office/drawing/2014/main" id="{5098BD29-95FE-A349-935F-DE8BC13128CB}"/>
              </a:ext>
            </a:extLst>
          </p:cNvPr>
          <p:cNvSpPr>
            <a:spLocks noGrp="1"/>
          </p:cNvSpPr>
          <p:nvPr>
            <p:ph idx="1"/>
          </p:nvPr>
        </p:nvSpPr>
        <p:spPr/>
        <p:txBody>
          <a:bodyPr>
            <a:normAutofit fontScale="92500" lnSpcReduction="20000"/>
          </a:bodyPr>
          <a:lstStyle/>
          <a:p>
            <a:r>
              <a:rPr lang="en-US" dirty="0">
                <a:latin typeface="Times New Roman" panose="02020603050405020304" pitchFamily="18" charset="0"/>
                <a:cs typeface="Times New Roman" panose="02020603050405020304" pitchFamily="18" charset="0"/>
              </a:rPr>
              <a:t>Empirical support (Hall et al., 2016)</a:t>
            </a:r>
          </a:p>
          <a:p>
            <a:pPr lvl="1"/>
            <a:r>
              <a:rPr lang="en-US" sz="1900" i="0" dirty="0">
                <a:latin typeface="Times New Roman" panose="02020603050405020304" pitchFamily="18" charset="0"/>
                <a:cs typeface="Times New Roman" panose="02020603050405020304" pitchFamily="18" charset="0"/>
              </a:rPr>
              <a:t>Counselor are encouraged to use techniques grounded in empirical research to ensure their effectiveness (ACA, 2014, Section C.2.e.).</a:t>
            </a:r>
          </a:p>
          <a:p>
            <a:r>
              <a:rPr lang="en-US" dirty="0">
                <a:latin typeface="Times New Roman" panose="02020603050405020304" pitchFamily="18" charset="0"/>
                <a:cs typeface="Times New Roman" panose="02020603050405020304" pitchFamily="18" charset="0"/>
              </a:rPr>
              <a:t>Structures and transparent (Willmots et al., 2019)</a:t>
            </a:r>
          </a:p>
          <a:p>
            <a:pPr lvl="1"/>
            <a:r>
              <a:rPr lang="en-US" sz="1900" i="0" dirty="0">
                <a:latin typeface="Times New Roman" panose="02020603050405020304" pitchFamily="18" charset="0"/>
                <a:cs typeface="Times New Roman" panose="02020603050405020304" pitchFamily="18" charset="0"/>
              </a:rPr>
              <a:t>Transparency and structure ensure that clients are aware of the therapy goals and outcomes (ACA, 2014, Section A.2.a.).</a:t>
            </a:r>
          </a:p>
          <a:p>
            <a:r>
              <a:rPr lang="en-US" dirty="0">
                <a:latin typeface="Times New Roman" panose="02020603050405020304" pitchFamily="18" charset="0"/>
                <a:cs typeface="Times New Roman" panose="02020603050405020304" pitchFamily="18" charset="0"/>
              </a:rPr>
              <a:t>Skill-based (Wright et al., 2017)</a:t>
            </a:r>
          </a:p>
          <a:p>
            <a:pPr lvl="1"/>
            <a:r>
              <a:rPr lang="en-US" sz="1900" i="0" dirty="0">
                <a:latin typeface="Times New Roman" panose="02020603050405020304" pitchFamily="18" charset="0"/>
                <a:cs typeface="Times New Roman" panose="02020603050405020304" pitchFamily="18" charset="0"/>
              </a:rPr>
              <a:t>Empowering clients with practical skills promotes client autonomy and equips them with tools to manage their own mental health independently (ACA, 2014, Section A.6.a.).</a:t>
            </a:r>
          </a:p>
          <a:p>
            <a:r>
              <a:rPr lang="en-US" dirty="0">
                <a:latin typeface="Times New Roman" panose="02020603050405020304" pitchFamily="18" charset="0"/>
                <a:cs typeface="Times New Roman" panose="02020603050405020304" pitchFamily="18" charset="0"/>
              </a:rPr>
              <a:t>Flexibility and adaptability (Hall et al., 2016)</a:t>
            </a:r>
          </a:p>
          <a:p>
            <a:pPr lvl="1"/>
            <a:r>
              <a:rPr lang="en-US" sz="1900" i="0" dirty="0">
                <a:latin typeface="Times New Roman" panose="02020603050405020304" pitchFamily="18" charset="0"/>
                <a:cs typeface="Times New Roman" panose="02020603050405020304" pitchFamily="18" charset="0"/>
              </a:rPr>
              <a:t>Adapting techniques to suit individual and cultural needs emphasizes the importance of culturally sensitive approaches in counseling (ACA, 2014, Section E.5.b.).</a:t>
            </a:r>
          </a:p>
        </p:txBody>
      </p:sp>
    </p:spTree>
    <p:extLst>
      <p:ext uri="{BB962C8B-B14F-4D97-AF65-F5344CB8AC3E}">
        <p14:creationId xmlns:p14="http://schemas.microsoft.com/office/powerpoint/2010/main" val="1509959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DE8FD-5234-CB43-BD0A-CF4BBEEB0590}"/>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Limitations for CBT use in Diverse Populations</a:t>
            </a:r>
          </a:p>
        </p:txBody>
      </p:sp>
      <p:sp>
        <p:nvSpPr>
          <p:cNvPr id="3" name="Content Placeholder 2">
            <a:extLst>
              <a:ext uri="{FF2B5EF4-FFF2-40B4-BE49-F238E27FC236}">
                <a16:creationId xmlns:a16="http://schemas.microsoft.com/office/drawing/2014/main" id="{65FA421A-B185-C246-B742-91C6F7CC5033}"/>
              </a:ext>
            </a:extLst>
          </p:cNvPr>
          <p:cNvSpPr>
            <a:spLocks noGrp="1"/>
          </p:cNvSpPr>
          <p:nvPr>
            <p:ph sz="half" idx="1"/>
          </p:nvPr>
        </p:nvSpPr>
        <p:spPr/>
        <p:txBody>
          <a:bodyPr/>
          <a:lstStyle/>
          <a:p>
            <a:r>
              <a:rPr lang="en-US" dirty="0">
                <a:latin typeface="Times New Roman" panose="02020603050405020304" pitchFamily="18" charset="0"/>
                <a:cs typeface="Times New Roman" panose="02020603050405020304" pitchFamily="18" charset="0"/>
              </a:rPr>
              <a:t>Cultural relevance (Hall et al., 2016)</a:t>
            </a:r>
          </a:p>
          <a:p>
            <a:r>
              <a:rPr lang="en-US" dirty="0">
                <a:latin typeface="Times New Roman" panose="02020603050405020304" pitchFamily="18" charset="0"/>
                <a:cs typeface="Times New Roman" panose="02020603050405020304" pitchFamily="18" charset="0"/>
              </a:rPr>
              <a:t>Language and communication barriers </a:t>
            </a:r>
          </a:p>
          <a:p>
            <a:r>
              <a:rPr lang="en-US" dirty="0">
                <a:latin typeface="Times New Roman" panose="02020603050405020304" pitchFamily="18" charset="0"/>
                <a:cs typeface="Times New Roman" panose="02020603050405020304" pitchFamily="18" charset="0"/>
              </a:rPr>
              <a:t>Access and socio-economic barriers (Conroy et al., 2020)</a:t>
            </a:r>
          </a:p>
          <a:p>
            <a:r>
              <a:rPr lang="en-US" dirty="0">
                <a:latin typeface="Times New Roman" panose="02020603050405020304" pitchFamily="18" charset="0"/>
                <a:cs typeface="Times New Roman" panose="02020603050405020304" pitchFamily="18" charset="0"/>
              </a:rPr>
              <a:t>Focus on rationality (Mayo Clinic, 2019)</a:t>
            </a:r>
          </a:p>
        </p:txBody>
      </p:sp>
      <p:sp>
        <p:nvSpPr>
          <p:cNvPr id="4" name="Content Placeholder 3">
            <a:extLst>
              <a:ext uri="{FF2B5EF4-FFF2-40B4-BE49-F238E27FC236}">
                <a16:creationId xmlns:a16="http://schemas.microsoft.com/office/drawing/2014/main" id="{7B80F422-0AF6-7846-A13A-5EB7EF694769}"/>
              </a:ext>
            </a:extLst>
          </p:cNvPr>
          <p:cNvSpPr>
            <a:spLocks noGrp="1"/>
          </p:cNvSpPr>
          <p:nvPr>
            <p:ph sz="half" idx="2"/>
          </p:nvPr>
        </p:nvSpPr>
        <p:spPr/>
        <p:txBody>
          <a:bodyPr/>
          <a:lstStyle/>
          <a:p>
            <a:r>
              <a:rPr lang="en-US" dirty="0">
                <a:latin typeface="Times New Roman" panose="02020603050405020304" pitchFamily="18" charset="0"/>
                <a:cs typeface="Times New Roman" panose="02020603050405020304" pitchFamily="18" charset="0"/>
              </a:rPr>
              <a:t>Addressing limitations:</a:t>
            </a:r>
          </a:p>
          <a:p>
            <a:pPr lvl="1"/>
            <a:r>
              <a:rPr lang="en-US" sz="1800" i="0" dirty="0">
                <a:latin typeface="Times New Roman" panose="02020603050405020304" pitchFamily="18" charset="0"/>
                <a:cs typeface="Times New Roman" panose="02020603050405020304" pitchFamily="18" charset="0"/>
              </a:rPr>
              <a:t>Cultural competence (Hall et al., 2016)</a:t>
            </a:r>
          </a:p>
          <a:p>
            <a:pPr lvl="1"/>
            <a:r>
              <a:rPr lang="en-US" sz="1800" i="0" dirty="0">
                <a:latin typeface="Times New Roman" panose="02020603050405020304" pitchFamily="18" charset="0"/>
                <a:cs typeface="Times New Roman" panose="02020603050405020304" pitchFamily="18" charset="0"/>
              </a:rPr>
              <a:t>Addressing language difference and communication barriers</a:t>
            </a:r>
          </a:p>
          <a:p>
            <a:pPr lvl="1"/>
            <a:r>
              <a:rPr lang="en-US" sz="1800" i="0" dirty="0">
                <a:latin typeface="Times New Roman" panose="02020603050405020304" pitchFamily="18" charset="0"/>
                <a:cs typeface="Times New Roman" panose="02020603050405020304" pitchFamily="18" charset="0"/>
              </a:rPr>
              <a:t>Respect and integrate cultural values</a:t>
            </a:r>
          </a:p>
        </p:txBody>
      </p:sp>
    </p:spTree>
    <p:extLst>
      <p:ext uri="{BB962C8B-B14F-4D97-AF65-F5344CB8AC3E}">
        <p14:creationId xmlns:p14="http://schemas.microsoft.com/office/powerpoint/2010/main" val="1386671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F511D-CA92-524C-85A9-934F051CEEB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Utilization of Dispositional Values</a:t>
            </a:r>
          </a:p>
        </p:txBody>
      </p:sp>
      <p:sp>
        <p:nvSpPr>
          <p:cNvPr id="3" name="Content Placeholder 2">
            <a:extLst>
              <a:ext uri="{FF2B5EF4-FFF2-40B4-BE49-F238E27FC236}">
                <a16:creationId xmlns:a16="http://schemas.microsoft.com/office/drawing/2014/main" id="{5A45205C-6DAB-A043-ACC2-201D29E23B31}"/>
              </a:ext>
            </a:extLst>
          </p:cNvPr>
          <p:cNvSpPr>
            <a:spLocks noGrp="1"/>
          </p:cNvSpPr>
          <p:nvPr>
            <p:ph sz="half" idx="1"/>
          </p:nvPr>
        </p:nvSpPr>
        <p:spPr/>
        <p:txBody>
          <a:bodyPr>
            <a:normAutofit fontScale="92500" lnSpcReduction="20000"/>
          </a:bodyPr>
          <a:lstStyle/>
          <a:p>
            <a:r>
              <a:rPr lang="en-US" sz="2400" dirty="0">
                <a:latin typeface="Times New Roman" panose="02020603050405020304" pitchFamily="18" charset="0"/>
                <a:cs typeface="Times New Roman" panose="02020603050405020304" pitchFamily="18" charset="0"/>
              </a:rPr>
              <a:t>Acceptance in CBT:</a:t>
            </a:r>
          </a:p>
          <a:p>
            <a:pPr lvl="1"/>
            <a:r>
              <a:rPr lang="en-US" sz="2100" i="0" dirty="0">
                <a:latin typeface="Times New Roman" panose="02020603050405020304" pitchFamily="18" charset="0"/>
                <a:cs typeface="Times New Roman" panose="02020603050405020304" pitchFamily="18" charset="0"/>
              </a:rPr>
              <a:t>Understanding acceptance (Grand Canyon University, 2022)</a:t>
            </a:r>
          </a:p>
          <a:p>
            <a:pPr lvl="1"/>
            <a:r>
              <a:rPr lang="en-US" sz="2100" i="0" dirty="0">
                <a:latin typeface="Times New Roman" panose="02020603050405020304" pitchFamily="18" charset="0"/>
                <a:cs typeface="Times New Roman" panose="02020603050405020304" pitchFamily="18" charset="0"/>
              </a:rPr>
              <a:t>Strengths utilization of empathy, compassion, and active listening (ACA, 2014, Section A.1.a., A.1.d.)</a:t>
            </a:r>
          </a:p>
          <a:p>
            <a:pPr lvl="1"/>
            <a:r>
              <a:rPr lang="en-US" sz="2100" i="0" dirty="0">
                <a:latin typeface="Times New Roman" panose="02020603050405020304" pitchFamily="18" charset="0"/>
                <a:cs typeface="Times New Roman" panose="02020603050405020304" pitchFamily="18" charset="0"/>
              </a:rPr>
              <a:t>Areas of opportunity (Section A.1.b., C.2.d.)</a:t>
            </a:r>
          </a:p>
          <a:p>
            <a:pPr lvl="1"/>
            <a:r>
              <a:rPr lang="en-US" sz="2100" i="0" dirty="0">
                <a:latin typeface="Times New Roman" panose="02020603050405020304" pitchFamily="18" charset="0"/>
                <a:cs typeface="Times New Roman" panose="02020603050405020304" pitchFamily="18" charset="0"/>
              </a:rPr>
              <a:t>Practical applications of mindfulness techniques and validation statements (ACA, 2014, Section A.2.a.; Dong et al., 2017)</a:t>
            </a:r>
          </a:p>
          <a:p>
            <a:pPr marL="0" indent="0">
              <a:buNone/>
            </a:pPr>
            <a:endParaRPr lang="en-US" dirty="0"/>
          </a:p>
        </p:txBody>
      </p:sp>
      <p:sp>
        <p:nvSpPr>
          <p:cNvPr id="4" name="Content Placeholder 3">
            <a:extLst>
              <a:ext uri="{FF2B5EF4-FFF2-40B4-BE49-F238E27FC236}">
                <a16:creationId xmlns:a16="http://schemas.microsoft.com/office/drawing/2014/main" id="{D3C0AA9A-543F-6F49-B83F-A359AC8D3913}"/>
              </a:ext>
            </a:extLst>
          </p:cNvPr>
          <p:cNvSpPr>
            <a:spLocks noGrp="1"/>
          </p:cNvSpPr>
          <p:nvPr>
            <p:ph sz="half" idx="2"/>
          </p:nvPr>
        </p:nvSpPr>
        <p:spPr/>
        <p:txBody>
          <a:bodyPr>
            <a:normAutofit fontScale="92500" lnSpcReduction="20000"/>
          </a:bodyPr>
          <a:lstStyle/>
          <a:p>
            <a:r>
              <a:rPr lang="en-US" sz="2200" dirty="0">
                <a:latin typeface="Times New Roman" panose="02020603050405020304" pitchFamily="18" charset="0"/>
                <a:cs typeface="Times New Roman" panose="02020603050405020304" pitchFamily="18" charset="0"/>
              </a:rPr>
              <a:t>Flexibility in CBT:</a:t>
            </a:r>
          </a:p>
          <a:p>
            <a:pPr lvl="1"/>
            <a:r>
              <a:rPr lang="en-US" sz="1900" i="0" dirty="0">
                <a:latin typeface="Times New Roman" panose="02020603050405020304" pitchFamily="18" charset="0"/>
                <a:cs typeface="Times New Roman" panose="02020603050405020304" pitchFamily="18" charset="0"/>
              </a:rPr>
              <a:t>Understanding flexibility (Grand Canyon University, 2022)</a:t>
            </a:r>
          </a:p>
          <a:p>
            <a:pPr lvl="1"/>
            <a:r>
              <a:rPr lang="en-US" sz="1900" i="0" dirty="0">
                <a:latin typeface="Times New Roman" panose="02020603050405020304" pitchFamily="18" charset="0"/>
                <a:cs typeface="Times New Roman" panose="02020603050405020304" pitchFamily="18" charset="0"/>
              </a:rPr>
              <a:t>Strengths utilization of adaptability and creative problem-solving (ACA, 2014, Section A.4.a.; Wright et al., 2017)</a:t>
            </a:r>
          </a:p>
          <a:p>
            <a:pPr lvl="1"/>
            <a:r>
              <a:rPr lang="en-US" sz="1900" i="0" dirty="0">
                <a:latin typeface="Times New Roman" panose="02020603050405020304" pitchFamily="18" charset="0"/>
                <a:cs typeface="Times New Roman" panose="02020603050405020304" pitchFamily="18" charset="0"/>
              </a:rPr>
              <a:t>Area of opportunity (ACA, 2014, Section E.5.c.; Hall et al., 2016)</a:t>
            </a:r>
          </a:p>
          <a:p>
            <a:pPr lvl="1"/>
            <a:r>
              <a:rPr lang="en-US" sz="1900" i="0" dirty="0">
                <a:latin typeface="Times New Roman" panose="02020603050405020304" pitchFamily="18" charset="0"/>
                <a:cs typeface="Times New Roman" panose="02020603050405020304" pitchFamily="18" charset="0"/>
              </a:rPr>
              <a:t>Practical application of the therapeutic alliance and a reflective practice (ACA, 2014, Section C.2.d.; Wright et al., 2017)</a:t>
            </a:r>
          </a:p>
        </p:txBody>
      </p:sp>
    </p:spTree>
    <p:extLst>
      <p:ext uri="{BB962C8B-B14F-4D97-AF65-F5344CB8AC3E}">
        <p14:creationId xmlns:p14="http://schemas.microsoft.com/office/powerpoint/2010/main" val="2087658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384A1-37C9-8C41-883C-C16FE7275A72}"/>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Growth Leading to Effective CBT Use</a:t>
            </a:r>
          </a:p>
        </p:txBody>
      </p:sp>
      <p:sp>
        <p:nvSpPr>
          <p:cNvPr id="3" name="Content Placeholder 2">
            <a:extLst>
              <a:ext uri="{FF2B5EF4-FFF2-40B4-BE49-F238E27FC236}">
                <a16:creationId xmlns:a16="http://schemas.microsoft.com/office/drawing/2014/main" id="{AFBA47A6-6588-2D49-9ED7-73543C691929}"/>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Academic learning (ACA, 2014, Section C.2.g.)</a:t>
            </a:r>
          </a:p>
          <a:p>
            <a:r>
              <a:rPr lang="en-US" dirty="0">
                <a:latin typeface="Times New Roman" panose="02020603050405020304" pitchFamily="18" charset="0"/>
                <a:cs typeface="Times New Roman" panose="02020603050405020304" pitchFamily="18" charset="0"/>
              </a:rPr>
              <a:t>Practical skills development (ACA, 2014, Section C.2.a.; Dong et al., 2017)</a:t>
            </a:r>
          </a:p>
          <a:p>
            <a:r>
              <a:rPr lang="en-US" dirty="0">
                <a:latin typeface="Times New Roman" panose="02020603050405020304" pitchFamily="18" charset="0"/>
                <a:cs typeface="Times New Roman" panose="02020603050405020304" pitchFamily="18" charset="0"/>
              </a:rPr>
              <a:t>Skill-building workshops (ACA, 2014, Section C.2.f.)</a:t>
            </a:r>
          </a:p>
          <a:p>
            <a:r>
              <a:rPr lang="en-US" dirty="0">
                <a:latin typeface="Times New Roman" panose="02020603050405020304" pitchFamily="18" charset="0"/>
                <a:cs typeface="Times New Roman" panose="02020603050405020304" pitchFamily="18" charset="0"/>
              </a:rPr>
              <a:t>Personal therapy (Dong et al., 2017)</a:t>
            </a:r>
          </a:p>
          <a:p>
            <a:r>
              <a:rPr lang="en-US" dirty="0">
                <a:latin typeface="Times New Roman" panose="02020603050405020304" pitchFamily="18" charset="0"/>
                <a:cs typeface="Times New Roman" panose="02020603050405020304" pitchFamily="18" charset="0"/>
              </a:rPr>
              <a:t>Practical application</a:t>
            </a:r>
          </a:p>
          <a:p>
            <a:r>
              <a:rPr lang="en-US" dirty="0">
                <a:latin typeface="Times New Roman" panose="02020603050405020304" pitchFamily="18" charset="0"/>
                <a:cs typeface="Times New Roman" panose="02020603050405020304" pitchFamily="18" charset="0"/>
              </a:rPr>
              <a:t>Continuous learning (ACA, 2014, Section C.2.f.)</a:t>
            </a:r>
          </a:p>
        </p:txBody>
      </p:sp>
    </p:spTree>
    <p:extLst>
      <p:ext uri="{BB962C8B-B14F-4D97-AF65-F5344CB8AC3E}">
        <p14:creationId xmlns:p14="http://schemas.microsoft.com/office/powerpoint/2010/main" val="123550031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5974</TotalTime>
  <Words>4563</Words>
  <Application>Microsoft Macintosh PowerPoint</Application>
  <PresentationFormat>Widescreen</PresentationFormat>
  <Paragraphs>114</Paragraphs>
  <Slides>12</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Franklin Gothic Book</vt:lpstr>
      <vt:lpstr>Times New Roman</vt:lpstr>
      <vt:lpstr>Crop</vt:lpstr>
      <vt:lpstr>Cognitive Behavioral Therapy (CBT)</vt:lpstr>
      <vt:lpstr>Personal Identification to CBT Concepts</vt:lpstr>
      <vt:lpstr>Views on Human Nature and CBT</vt:lpstr>
      <vt:lpstr>Views on Dysfunction/Change and CBT</vt:lpstr>
      <vt:lpstr>Views on Counselor and Client Roles and CBT</vt:lpstr>
      <vt:lpstr>Strengths for CBT use in Diverse Populations</vt:lpstr>
      <vt:lpstr>Limitations for CBT use in Diverse Populations</vt:lpstr>
      <vt:lpstr>Utilization of Dispositional Values</vt:lpstr>
      <vt:lpstr>Growth Leading to Effective CBT Use</vt:lpstr>
      <vt:lpstr>Conclusion</vt:lpstr>
      <vt:lpstr>References</vt:lpstr>
      <vt:lpstr>References Cont.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Cognitive Behavioral Therapy (CBT)</dc:title>
  <dc:creator>Kaylee Andersen</dc:creator>
  <cp:lastModifiedBy>Kaylee Andersen</cp:lastModifiedBy>
  <cp:revision>9</cp:revision>
  <dcterms:created xsi:type="dcterms:W3CDTF">2024-05-29T16:36:52Z</dcterms:created>
  <dcterms:modified xsi:type="dcterms:W3CDTF">2024-06-02T20:11:17Z</dcterms:modified>
</cp:coreProperties>
</file>