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105"/>
    <p:restoredTop sz="94729"/>
  </p:normalViewPr>
  <p:slideViewPr>
    <p:cSldViewPr snapToGrid="0" snapToObjects="1">
      <p:cViewPr>
        <p:scale>
          <a:sx n="98" d="100"/>
          <a:sy n="98" d="100"/>
        </p:scale>
        <p:origin x="-1264" y="3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4C9940-80F4-4F82-A892-E19F4C96E0F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5A658B0-2316-4084-9710-E0D1F12D9492}">
      <dgm:prSet/>
      <dgm:spPr/>
      <dgm:t>
        <a:bodyPr/>
        <a:lstStyle/>
        <a:p>
          <a:r>
            <a:rPr lang="en-US" baseline="0" dirty="0"/>
            <a:t>Abuela enforces loyalty to family legacy (Bush et al., 2021)</a:t>
          </a:r>
          <a:endParaRPr lang="en-US" dirty="0"/>
        </a:p>
      </dgm:t>
    </dgm:pt>
    <dgm:pt modelId="{1ACD684B-95F6-4392-9FE2-46240491F66B}" type="parTrans" cxnId="{F6EB05CB-4038-4CAC-9B4B-8C7A4D6BCCFA}">
      <dgm:prSet/>
      <dgm:spPr/>
      <dgm:t>
        <a:bodyPr/>
        <a:lstStyle/>
        <a:p>
          <a:endParaRPr lang="en-US"/>
        </a:p>
      </dgm:t>
    </dgm:pt>
    <dgm:pt modelId="{AEF9D05D-A76C-48BC-A460-3DED0FA30636}" type="sibTrans" cxnId="{F6EB05CB-4038-4CAC-9B4B-8C7A4D6BCCFA}">
      <dgm:prSet/>
      <dgm:spPr/>
      <dgm:t>
        <a:bodyPr/>
        <a:lstStyle/>
        <a:p>
          <a:endParaRPr lang="en-US"/>
        </a:p>
      </dgm:t>
    </dgm:pt>
    <dgm:pt modelId="{DF4170E2-7BF7-4926-917B-283237642D7D}">
      <dgm:prSet/>
      <dgm:spPr/>
      <dgm:t>
        <a:bodyPr/>
        <a:lstStyle/>
        <a:p>
          <a:r>
            <a:rPr lang="en-US" baseline="0" dirty="0"/>
            <a:t>Mirabel challenges Abuela’s expectations</a:t>
          </a:r>
          <a:endParaRPr lang="en-US" dirty="0"/>
        </a:p>
      </dgm:t>
    </dgm:pt>
    <dgm:pt modelId="{E457B355-2D52-4048-956C-1BBACF9F509C}" type="parTrans" cxnId="{9BD76CA0-9CB1-4E76-80B2-6F1915842216}">
      <dgm:prSet/>
      <dgm:spPr/>
      <dgm:t>
        <a:bodyPr/>
        <a:lstStyle/>
        <a:p>
          <a:endParaRPr lang="en-US"/>
        </a:p>
      </dgm:t>
    </dgm:pt>
    <dgm:pt modelId="{3D3EBFEB-960D-4851-BA32-2D3A18B62C22}" type="sibTrans" cxnId="{9BD76CA0-9CB1-4E76-80B2-6F1915842216}">
      <dgm:prSet/>
      <dgm:spPr/>
      <dgm:t>
        <a:bodyPr/>
        <a:lstStyle/>
        <a:p>
          <a:endParaRPr lang="en-US"/>
        </a:p>
      </dgm:t>
    </dgm:pt>
    <dgm:pt modelId="{E5C2237E-C532-45B3-8780-3E24EE0D112D}">
      <dgm:prSet/>
      <dgm:spPr/>
      <dgm:t>
        <a:bodyPr/>
        <a:lstStyle/>
        <a:p>
          <a:r>
            <a:rPr lang="en-US" baseline="0"/>
            <a:t>Bruno’s exile as scapegoat</a:t>
          </a:r>
          <a:endParaRPr lang="en-US"/>
        </a:p>
      </dgm:t>
    </dgm:pt>
    <dgm:pt modelId="{04C337BF-34DB-4631-B510-8C7FD66AFFCE}" type="parTrans" cxnId="{CEC8356D-F85B-4D08-9F1C-92F8D926B68B}">
      <dgm:prSet/>
      <dgm:spPr/>
      <dgm:t>
        <a:bodyPr/>
        <a:lstStyle/>
        <a:p>
          <a:endParaRPr lang="en-US"/>
        </a:p>
      </dgm:t>
    </dgm:pt>
    <dgm:pt modelId="{3643A6D7-AD08-4E6C-B721-ADD7F5AA82EF}" type="sibTrans" cxnId="{CEC8356D-F85B-4D08-9F1C-92F8D926B68B}">
      <dgm:prSet/>
      <dgm:spPr/>
      <dgm:t>
        <a:bodyPr/>
        <a:lstStyle/>
        <a:p>
          <a:endParaRPr lang="en-US"/>
        </a:p>
      </dgm:t>
    </dgm:pt>
    <dgm:pt modelId="{DBB2678F-4B08-4B49-97D9-191C97547B6A}">
      <dgm:prSet/>
      <dgm:spPr/>
      <dgm:t>
        <a:bodyPr/>
        <a:lstStyle/>
        <a:p>
          <a:r>
            <a:rPr lang="en-US" baseline="0" dirty="0"/>
            <a:t>Emotional loyalty over individual autonomy (Nichols &amp; Davis, 2020)</a:t>
          </a:r>
          <a:endParaRPr lang="en-US" dirty="0"/>
        </a:p>
      </dgm:t>
    </dgm:pt>
    <dgm:pt modelId="{9AF8F49C-3E84-426D-8477-17140C5B187D}" type="parTrans" cxnId="{BEDDD10C-41DE-4212-98A5-06F6AA8DCBE0}">
      <dgm:prSet/>
      <dgm:spPr/>
      <dgm:t>
        <a:bodyPr/>
        <a:lstStyle/>
        <a:p>
          <a:endParaRPr lang="en-US"/>
        </a:p>
      </dgm:t>
    </dgm:pt>
    <dgm:pt modelId="{CD98065D-22A2-4613-A256-C509F8A773F1}" type="sibTrans" cxnId="{BEDDD10C-41DE-4212-98A5-06F6AA8DCBE0}">
      <dgm:prSet/>
      <dgm:spPr/>
      <dgm:t>
        <a:bodyPr/>
        <a:lstStyle/>
        <a:p>
          <a:endParaRPr lang="en-US"/>
        </a:p>
      </dgm:t>
    </dgm:pt>
    <dgm:pt modelId="{CD0CE1E1-CDFE-4CA8-9A1A-2576FA621477}">
      <dgm:prSet/>
      <dgm:spPr/>
      <dgm:t>
        <a:bodyPr/>
        <a:lstStyle/>
        <a:p>
          <a:r>
            <a:rPr lang="en-US" baseline="0"/>
            <a:t>Dissent seen as betrayal of family duty</a:t>
          </a:r>
          <a:endParaRPr lang="en-US"/>
        </a:p>
      </dgm:t>
    </dgm:pt>
    <dgm:pt modelId="{07805C85-3696-4E35-B50A-D4177198EA9D}" type="parTrans" cxnId="{6756AA57-3BE4-4997-8116-178C6C5DFCF5}">
      <dgm:prSet/>
      <dgm:spPr/>
      <dgm:t>
        <a:bodyPr/>
        <a:lstStyle/>
        <a:p>
          <a:endParaRPr lang="en-US"/>
        </a:p>
      </dgm:t>
    </dgm:pt>
    <dgm:pt modelId="{271538EF-418C-425C-8177-00CB47F8AA9E}" type="sibTrans" cxnId="{6756AA57-3BE4-4997-8116-178C6C5DFCF5}">
      <dgm:prSet/>
      <dgm:spPr/>
      <dgm:t>
        <a:bodyPr/>
        <a:lstStyle/>
        <a:p>
          <a:endParaRPr lang="en-US"/>
        </a:p>
      </dgm:t>
    </dgm:pt>
    <dgm:pt modelId="{45848256-5D78-4B8B-ABED-A12425EF859E}">
      <dgm:prSet/>
      <dgm:spPr/>
      <dgm:t>
        <a:bodyPr/>
        <a:lstStyle/>
        <a:p>
          <a:r>
            <a:rPr lang="en-US" baseline="0"/>
            <a:t>Mirabel forms alliances with emotionally neglected siblings</a:t>
          </a:r>
          <a:endParaRPr lang="en-US"/>
        </a:p>
      </dgm:t>
    </dgm:pt>
    <dgm:pt modelId="{F71E3C15-E4C0-4455-8D10-B225C8FDAB1D}" type="parTrans" cxnId="{02C79E98-A7A0-4EC6-A4A9-151391AD3D83}">
      <dgm:prSet/>
      <dgm:spPr/>
      <dgm:t>
        <a:bodyPr/>
        <a:lstStyle/>
        <a:p>
          <a:endParaRPr lang="en-US"/>
        </a:p>
      </dgm:t>
    </dgm:pt>
    <dgm:pt modelId="{90E7ECF4-4B1B-4AD1-B9CB-2C97F849DBEE}" type="sibTrans" cxnId="{02C79E98-A7A0-4EC6-A4A9-151391AD3D83}">
      <dgm:prSet/>
      <dgm:spPr/>
      <dgm:t>
        <a:bodyPr/>
        <a:lstStyle/>
        <a:p>
          <a:endParaRPr lang="en-US"/>
        </a:p>
      </dgm:t>
    </dgm:pt>
    <dgm:pt modelId="{44027B94-DE71-8844-9ADB-E450BD324042}" type="pres">
      <dgm:prSet presAssocID="{4F4C9940-80F4-4F82-A892-E19F4C96E0F1}" presName="linear" presStyleCnt="0">
        <dgm:presLayoutVars>
          <dgm:dir/>
          <dgm:animLvl val="lvl"/>
          <dgm:resizeHandles val="exact"/>
        </dgm:presLayoutVars>
      </dgm:prSet>
      <dgm:spPr/>
    </dgm:pt>
    <dgm:pt modelId="{9FC54ED4-3446-084E-B28E-B2769F71E294}" type="pres">
      <dgm:prSet presAssocID="{A5A658B0-2316-4084-9710-E0D1F12D9492}" presName="parentLin" presStyleCnt="0"/>
      <dgm:spPr/>
    </dgm:pt>
    <dgm:pt modelId="{DA27F774-2323-CC4B-8A19-A753C04FE4D4}" type="pres">
      <dgm:prSet presAssocID="{A5A658B0-2316-4084-9710-E0D1F12D9492}" presName="parentLeftMargin" presStyleLbl="node1" presStyleIdx="0" presStyleCnt="6"/>
      <dgm:spPr/>
    </dgm:pt>
    <dgm:pt modelId="{CACDAB06-FDFF-F245-9FB5-1C0DC64D84C2}" type="pres">
      <dgm:prSet presAssocID="{A5A658B0-2316-4084-9710-E0D1F12D9492}" presName="parentText" presStyleLbl="node1" presStyleIdx="0" presStyleCnt="6">
        <dgm:presLayoutVars>
          <dgm:chMax val="0"/>
          <dgm:bulletEnabled val="1"/>
        </dgm:presLayoutVars>
      </dgm:prSet>
      <dgm:spPr/>
    </dgm:pt>
    <dgm:pt modelId="{AC582AF4-CFBA-5C4B-8545-1C95F1DC2520}" type="pres">
      <dgm:prSet presAssocID="{A5A658B0-2316-4084-9710-E0D1F12D9492}" presName="negativeSpace" presStyleCnt="0"/>
      <dgm:spPr/>
    </dgm:pt>
    <dgm:pt modelId="{9C918AA1-1B6D-4943-AE2C-43FBC59A0E91}" type="pres">
      <dgm:prSet presAssocID="{A5A658B0-2316-4084-9710-E0D1F12D9492}" presName="childText" presStyleLbl="conFgAcc1" presStyleIdx="0" presStyleCnt="6">
        <dgm:presLayoutVars>
          <dgm:bulletEnabled val="1"/>
        </dgm:presLayoutVars>
      </dgm:prSet>
      <dgm:spPr/>
    </dgm:pt>
    <dgm:pt modelId="{735E40FE-6D91-FB4E-B001-F7CBF032BDC4}" type="pres">
      <dgm:prSet presAssocID="{AEF9D05D-A76C-48BC-A460-3DED0FA30636}" presName="spaceBetweenRectangles" presStyleCnt="0"/>
      <dgm:spPr/>
    </dgm:pt>
    <dgm:pt modelId="{63D2DDC9-3216-BB4E-9821-38E9C4C5C13A}" type="pres">
      <dgm:prSet presAssocID="{DF4170E2-7BF7-4926-917B-283237642D7D}" presName="parentLin" presStyleCnt="0"/>
      <dgm:spPr/>
    </dgm:pt>
    <dgm:pt modelId="{FFF1939E-6BE4-CF4B-9959-CD4498BE5B52}" type="pres">
      <dgm:prSet presAssocID="{DF4170E2-7BF7-4926-917B-283237642D7D}" presName="parentLeftMargin" presStyleLbl="node1" presStyleIdx="0" presStyleCnt="6"/>
      <dgm:spPr/>
    </dgm:pt>
    <dgm:pt modelId="{EB4DE6A2-5347-0040-97E1-48E5D83CA355}" type="pres">
      <dgm:prSet presAssocID="{DF4170E2-7BF7-4926-917B-283237642D7D}" presName="parentText" presStyleLbl="node1" presStyleIdx="1" presStyleCnt="6">
        <dgm:presLayoutVars>
          <dgm:chMax val="0"/>
          <dgm:bulletEnabled val="1"/>
        </dgm:presLayoutVars>
      </dgm:prSet>
      <dgm:spPr/>
    </dgm:pt>
    <dgm:pt modelId="{8E850B36-CA6A-4F45-B068-BA81082622A8}" type="pres">
      <dgm:prSet presAssocID="{DF4170E2-7BF7-4926-917B-283237642D7D}" presName="negativeSpace" presStyleCnt="0"/>
      <dgm:spPr/>
    </dgm:pt>
    <dgm:pt modelId="{EFF9D609-A5C0-2C4C-8338-BE7D1E48C443}" type="pres">
      <dgm:prSet presAssocID="{DF4170E2-7BF7-4926-917B-283237642D7D}" presName="childText" presStyleLbl="conFgAcc1" presStyleIdx="1" presStyleCnt="6">
        <dgm:presLayoutVars>
          <dgm:bulletEnabled val="1"/>
        </dgm:presLayoutVars>
      </dgm:prSet>
      <dgm:spPr/>
    </dgm:pt>
    <dgm:pt modelId="{106470B9-8C90-8A40-B6D8-9063BBB0D4E8}" type="pres">
      <dgm:prSet presAssocID="{3D3EBFEB-960D-4851-BA32-2D3A18B62C22}" presName="spaceBetweenRectangles" presStyleCnt="0"/>
      <dgm:spPr/>
    </dgm:pt>
    <dgm:pt modelId="{0383BDFC-A6A5-8246-AA7A-D89F4016A0E6}" type="pres">
      <dgm:prSet presAssocID="{E5C2237E-C532-45B3-8780-3E24EE0D112D}" presName="parentLin" presStyleCnt="0"/>
      <dgm:spPr/>
    </dgm:pt>
    <dgm:pt modelId="{B9DE1B3E-2086-9C41-A718-7FF376B7EE57}" type="pres">
      <dgm:prSet presAssocID="{E5C2237E-C532-45B3-8780-3E24EE0D112D}" presName="parentLeftMargin" presStyleLbl="node1" presStyleIdx="1" presStyleCnt="6"/>
      <dgm:spPr/>
    </dgm:pt>
    <dgm:pt modelId="{8D694C9A-BE82-F741-B3E6-2F607D15860F}" type="pres">
      <dgm:prSet presAssocID="{E5C2237E-C532-45B3-8780-3E24EE0D112D}" presName="parentText" presStyleLbl="node1" presStyleIdx="2" presStyleCnt="6">
        <dgm:presLayoutVars>
          <dgm:chMax val="0"/>
          <dgm:bulletEnabled val="1"/>
        </dgm:presLayoutVars>
      </dgm:prSet>
      <dgm:spPr/>
    </dgm:pt>
    <dgm:pt modelId="{23C71360-2D1F-714B-A34F-50ACA75512DD}" type="pres">
      <dgm:prSet presAssocID="{E5C2237E-C532-45B3-8780-3E24EE0D112D}" presName="negativeSpace" presStyleCnt="0"/>
      <dgm:spPr/>
    </dgm:pt>
    <dgm:pt modelId="{7494E25C-1DFE-5D4B-8CFF-127A430E96BB}" type="pres">
      <dgm:prSet presAssocID="{E5C2237E-C532-45B3-8780-3E24EE0D112D}" presName="childText" presStyleLbl="conFgAcc1" presStyleIdx="2" presStyleCnt="6">
        <dgm:presLayoutVars>
          <dgm:bulletEnabled val="1"/>
        </dgm:presLayoutVars>
      </dgm:prSet>
      <dgm:spPr/>
    </dgm:pt>
    <dgm:pt modelId="{9049FE69-4F13-F04E-A3AB-B8CCE2C26101}" type="pres">
      <dgm:prSet presAssocID="{3643A6D7-AD08-4E6C-B721-ADD7F5AA82EF}" presName="spaceBetweenRectangles" presStyleCnt="0"/>
      <dgm:spPr/>
    </dgm:pt>
    <dgm:pt modelId="{FAFF1E8E-6FE2-374B-9627-9258495BE9E2}" type="pres">
      <dgm:prSet presAssocID="{DBB2678F-4B08-4B49-97D9-191C97547B6A}" presName="parentLin" presStyleCnt="0"/>
      <dgm:spPr/>
    </dgm:pt>
    <dgm:pt modelId="{F119082C-4018-8A43-A0A4-DC557A079812}" type="pres">
      <dgm:prSet presAssocID="{DBB2678F-4B08-4B49-97D9-191C97547B6A}" presName="parentLeftMargin" presStyleLbl="node1" presStyleIdx="2" presStyleCnt="6"/>
      <dgm:spPr/>
    </dgm:pt>
    <dgm:pt modelId="{840E2F41-203B-9046-928A-412D83913823}" type="pres">
      <dgm:prSet presAssocID="{DBB2678F-4B08-4B49-97D9-191C97547B6A}" presName="parentText" presStyleLbl="node1" presStyleIdx="3" presStyleCnt="6">
        <dgm:presLayoutVars>
          <dgm:chMax val="0"/>
          <dgm:bulletEnabled val="1"/>
        </dgm:presLayoutVars>
      </dgm:prSet>
      <dgm:spPr/>
    </dgm:pt>
    <dgm:pt modelId="{87D813E1-290C-D341-959C-3AA81F2337FE}" type="pres">
      <dgm:prSet presAssocID="{DBB2678F-4B08-4B49-97D9-191C97547B6A}" presName="negativeSpace" presStyleCnt="0"/>
      <dgm:spPr/>
    </dgm:pt>
    <dgm:pt modelId="{674C8302-B7CB-C047-BD2E-4593B83FC74C}" type="pres">
      <dgm:prSet presAssocID="{DBB2678F-4B08-4B49-97D9-191C97547B6A}" presName="childText" presStyleLbl="conFgAcc1" presStyleIdx="3" presStyleCnt="6">
        <dgm:presLayoutVars>
          <dgm:bulletEnabled val="1"/>
        </dgm:presLayoutVars>
      </dgm:prSet>
      <dgm:spPr/>
    </dgm:pt>
    <dgm:pt modelId="{4F948E23-7D9F-664D-9C65-41755C732D77}" type="pres">
      <dgm:prSet presAssocID="{CD98065D-22A2-4613-A256-C509F8A773F1}" presName="spaceBetweenRectangles" presStyleCnt="0"/>
      <dgm:spPr/>
    </dgm:pt>
    <dgm:pt modelId="{B1FD3641-287A-3146-846E-F0693B55178B}" type="pres">
      <dgm:prSet presAssocID="{CD0CE1E1-CDFE-4CA8-9A1A-2576FA621477}" presName="parentLin" presStyleCnt="0"/>
      <dgm:spPr/>
    </dgm:pt>
    <dgm:pt modelId="{0C59D845-C752-5D47-B5D7-842EFAE9B721}" type="pres">
      <dgm:prSet presAssocID="{CD0CE1E1-CDFE-4CA8-9A1A-2576FA621477}" presName="parentLeftMargin" presStyleLbl="node1" presStyleIdx="3" presStyleCnt="6"/>
      <dgm:spPr/>
    </dgm:pt>
    <dgm:pt modelId="{F1A27276-7F9C-7E4A-BCD7-37894106930A}" type="pres">
      <dgm:prSet presAssocID="{CD0CE1E1-CDFE-4CA8-9A1A-2576FA621477}" presName="parentText" presStyleLbl="node1" presStyleIdx="4" presStyleCnt="6">
        <dgm:presLayoutVars>
          <dgm:chMax val="0"/>
          <dgm:bulletEnabled val="1"/>
        </dgm:presLayoutVars>
      </dgm:prSet>
      <dgm:spPr/>
    </dgm:pt>
    <dgm:pt modelId="{145A4A48-9996-8342-AE36-7548274FF936}" type="pres">
      <dgm:prSet presAssocID="{CD0CE1E1-CDFE-4CA8-9A1A-2576FA621477}" presName="negativeSpace" presStyleCnt="0"/>
      <dgm:spPr/>
    </dgm:pt>
    <dgm:pt modelId="{EB1B1692-2E34-5140-80F0-CA9650224B4E}" type="pres">
      <dgm:prSet presAssocID="{CD0CE1E1-CDFE-4CA8-9A1A-2576FA621477}" presName="childText" presStyleLbl="conFgAcc1" presStyleIdx="4" presStyleCnt="6">
        <dgm:presLayoutVars>
          <dgm:bulletEnabled val="1"/>
        </dgm:presLayoutVars>
      </dgm:prSet>
      <dgm:spPr/>
    </dgm:pt>
    <dgm:pt modelId="{0556A132-0277-144D-9449-30932484ADF5}" type="pres">
      <dgm:prSet presAssocID="{271538EF-418C-425C-8177-00CB47F8AA9E}" presName="spaceBetweenRectangles" presStyleCnt="0"/>
      <dgm:spPr/>
    </dgm:pt>
    <dgm:pt modelId="{8468A267-3BCF-A041-8BE7-13A558120B1A}" type="pres">
      <dgm:prSet presAssocID="{45848256-5D78-4B8B-ABED-A12425EF859E}" presName="parentLin" presStyleCnt="0"/>
      <dgm:spPr/>
    </dgm:pt>
    <dgm:pt modelId="{3446CFBD-CA35-6847-812E-56D7878DDF0D}" type="pres">
      <dgm:prSet presAssocID="{45848256-5D78-4B8B-ABED-A12425EF859E}" presName="parentLeftMargin" presStyleLbl="node1" presStyleIdx="4" presStyleCnt="6"/>
      <dgm:spPr/>
    </dgm:pt>
    <dgm:pt modelId="{32564C36-7F2D-F247-9EC6-5CC36FF6D488}" type="pres">
      <dgm:prSet presAssocID="{45848256-5D78-4B8B-ABED-A12425EF859E}" presName="parentText" presStyleLbl="node1" presStyleIdx="5" presStyleCnt="6">
        <dgm:presLayoutVars>
          <dgm:chMax val="0"/>
          <dgm:bulletEnabled val="1"/>
        </dgm:presLayoutVars>
      </dgm:prSet>
      <dgm:spPr/>
    </dgm:pt>
    <dgm:pt modelId="{205FBE8D-73C3-9E4E-A9DC-509E2523F2A0}" type="pres">
      <dgm:prSet presAssocID="{45848256-5D78-4B8B-ABED-A12425EF859E}" presName="negativeSpace" presStyleCnt="0"/>
      <dgm:spPr/>
    </dgm:pt>
    <dgm:pt modelId="{EE46893E-81FE-1641-A22E-642ADD66D9A7}" type="pres">
      <dgm:prSet presAssocID="{45848256-5D78-4B8B-ABED-A12425EF859E}" presName="childText" presStyleLbl="conFgAcc1" presStyleIdx="5" presStyleCnt="6">
        <dgm:presLayoutVars>
          <dgm:bulletEnabled val="1"/>
        </dgm:presLayoutVars>
      </dgm:prSet>
      <dgm:spPr/>
    </dgm:pt>
  </dgm:ptLst>
  <dgm:cxnLst>
    <dgm:cxn modelId="{BEDDD10C-41DE-4212-98A5-06F6AA8DCBE0}" srcId="{4F4C9940-80F4-4F82-A892-E19F4C96E0F1}" destId="{DBB2678F-4B08-4B49-97D9-191C97547B6A}" srcOrd="3" destOrd="0" parTransId="{9AF8F49C-3E84-426D-8477-17140C5B187D}" sibTransId="{CD98065D-22A2-4613-A256-C509F8A773F1}"/>
    <dgm:cxn modelId="{0801B60E-0993-5144-8622-13157E43947B}" type="presOf" srcId="{4F4C9940-80F4-4F82-A892-E19F4C96E0F1}" destId="{44027B94-DE71-8844-9ADB-E450BD324042}" srcOrd="0" destOrd="0" presId="urn:microsoft.com/office/officeart/2005/8/layout/list1"/>
    <dgm:cxn modelId="{CED0151B-C5AF-AA42-8E0C-E87CA6ECD08B}" type="presOf" srcId="{A5A658B0-2316-4084-9710-E0D1F12D9492}" destId="{DA27F774-2323-CC4B-8A19-A753C04FE4D4}" srcOrd="0" destOrd="0" presId="urn:microsoft.com/office/officeart/2005/8/layout/list1"/>
    <dgm:cxn modelId="{FE59AF2E-2429-2343-86DA-955E65729F23}" type="presOf" srcId="{A5A658B0-2316-4084-9710-E0D1F12D9492}" destId="{CACDAB06-FDFF-F245-9FB5-1C0DC64D84C2}" srcOrd="1" destOrd="0" presId="urn:microsoft.com/office/officeart/2005/8/layout/list1"/>
    <dgm:cxn modelId="{6693D442-E892-584B-8E84-4DF755899CD7}" type="presOf" srcId="{45848256-5D78-4B8B-ABED-A12425EF859E}" destId="{32564C36-7F2D-F247-9EC6-5CC36FF6D488}" srcOrd="1" destOrd="0" presId="urn:microsoft.com/office/officeart/2005/8/layout/list1"/>
    <dgm:cxn modelId="{1A84BD4E-3FDD-7640-91DE-83E04550C985}" type="presOf" srcId="{E5C2237E-C532-45B3-8780-3E24EE0D112D}" destId="{B9DE1B3E-2086-9C41-A718-7FF376B7EE57}" srcOrd="0" destOrd="0" presId="urn:microsoft.com/office/officeart/2005/8/layout/list1"/>
    <dgm:cxn modelId="{6756AA57-3BE4-4997-8116-178C6C5DFCF5}" srcId="{4F4C9940-80F4-4F82-A892-E19F4C96E0F1}" destId="{CD0CE1E1-CDFE-4CA8-9A1A-2576FA621477}" srcOrd="4" destOrd="0" parTransId="{07805C85-3696-4E35-B50A-D4177198EA9D}" sibTransId="{271538EF-418C-425C-8177-00CB47F8AA9E}"/>
    <dgm:cxn modelId="{EA240F58-0995-B64B-9D8A-4A9E3478FC19}" type="presOf" srcId="{DF4170E2-7BF7-4926-917B-283237642D7D}" destId="{FFF1939E-6BE4-CF4B-9959-CD4498BE5B52}" srcOrd="0" destOrd="0" presId="urn:microsoft.com/office/officeart/2005/8/layout/list1"/>
    <dgm:cxn modelId="{7F297A58-81CE-D84C-9402-638B9262DAC6}" type="presOf" srcId="{CD0CE1E1-CDFE-4CA8-9A1A-2576FA621477}" destId="{0C59D845-C752-5D47-B5D7-842EFAE9B721}" srcOrd="0" destOrd="0" presId="urn:microsoft.com/office/officeart/2005/8/layout/list1"/>
    <dgm:cxn modelId="{CEC8356D-F85B-4D08-9F1C-92F8D926B68B}" srcId="{4F4C9940-80F4-4F82-A892-E19F4C96E0F1}" destId="{E5C2237E-C532-45B3-8780-3E24EE0D112D}" srcOrd="2" destOrd="0" parTransId="{04C337BF-34DB-4631-B510-8C7FD66AFFCE}" sibTransId="{3643A6D7-AD08-4E6C-B721-ADD7F5AA82EF}"/>
    <dgm:cxn modelId="{3FBA6375-AC06-1B44-BF05-32883602B303}" type="presOf" srcId="{DF4170E2-7BF7-4926-917B-283237642D7D}" destId="{EB4DE6A2-5347-0040-97E1-48E5D83CA355}" srcOrd="1" destOrd="0" presId="urn:microsoft.com/office/officeart/2005/8/layout/list1"/>
    <dgm:cxn modelId="{02C79E98-A7A0-4EC6-A4A9-151391AD3D83}" srcId="{4F4C9940-80F4-4F82-A892-E19F4C96E0F1}" destId="{45848256-5D78-4B8B-ABED-A12425EF859E}" srcOrd="5" destOrd="0" parTransId="{F71E3C15-E4C0-4455-8D10-B225C8FDAB1D}" sibTransId="{90E7ECF4-4B1B-4AD1-B9CB-2C97F849DBEE}"/>
    <dgm:cxn modelId="{9BD76CA0-9CB1-4E76-80B2-6F1915842216}" srcId="{4F4C9940-80F4-4F82-A892-E19F4C96E0F1}" destId="{DF4170E2-7BF7-4926-917B-283237642D7D}" srcOrd="1" destOrd="0" parTransId="{E457B355-2D52-4048-956C-1BBACF9F509C}" sibTransId="{3D3EBFEB-960D-4851-BA32-2D3A18B62C22}"/>
    <dgm:cxn modelId="{2588B8B6-5953-6B4C-A119-A4EA0845E6F4}" type="presOf" srcId="{DBB2678F-4B08-4B49-97D9-191C97547B6A}" destId="{F119082C-4018-8A43-A0A4-DC557A079812}" srcOrd="0" destOrd="0" presId="urn:microsoft.com/office/officeart/2005/8/layout/list1"/>
    <dgm:cxn modelId="{9C36FBC5-B929-5143-8E29-78E7FA0AC9D2}" type="presOf" srcId="{CD0CE1E1-CDFE-4CA8-9A1A-2576FA621477}" destId="{F1A27276-7F9C-7E4A-BCD7-37894106930A}" srcOrd="1" destOrd="0" presId="urn:microsoft.com/office/officeart/2005/8/layout/list1"/>
    <dgm:cxn modelId="{F6EB05CB-4038-4CAC-9B4B-8C7A4D6BCCFA}" srcId="{4F4C9940-80F4-4F82-A892-E19F4C96E0F1}" destId="{A5A658B0-2316-4084-9710-E0D1F12D9492}" srcOrd="0" destOrd="0" parTransId="{1ACD684B-95F6-4392-9FE2-46240491F66B}" sibTransId="{AEF9D05D-A76C-48BC-A460-3DED0FA30636}"/>
    <dgm:cxn modelId="{8A35DDCB-415E-EC46-8ECE-3BB8F2ACD40D}" type="presOf" srcId="{45848256-5D78-4B8B-ABED-A12425EF859E}" destId="{3446CFBD-CA35-6847-812E-56D7878DDF0D}" srcOrd="0" destOrd="0" presId="urn:microsoft.com/office/officeart/2005/8/layout/list1"/>
    <dgm:cxn modelId="{813970D8-03BD-5246-BA23-7992A5E739DF}" type="presOf" srcId="{DBB2678F-4B08-4B49-97D9-191C97547B6A}" destId="{840E2F41-203B-9046-928A-412D83913823}" srcOrd="1" destOrd="0" presId="urn:microsoft.com/office/officeart/2005/8/layout/list1"/>
    <dgm:cxn modelId="{ED6DA4E7-1185-D141-B778-5079902B6D4D}" type="presOf" srcId="{E5C2237E-C532-45B3-8780-3E24EE0D112D}" destId="{8D694C9A-BE82-F741-B3E6-2F607D15860F}" srcOrd="1" destOrd="0" presId="urn:microsoft.com/office/officeart/2005/8/layout/list1"/>
    <dgm:cxn modelId="{B5A4F734-3437-DD43-9EF5-8578F5538D2A}" type="presParOf" srcId="{44027B94-DE71-8844-9ADB-E450BD324042}" destId="{9FC54ED4-3446-084E-B28E-B2769F71E294}" srcOrd="0" destOrd="0" presId="urn:microsoft.com/office/officeart/2005/8/layout/list1"/>
    <dgm:cxn modelId="{1ED070F1-F5FF-9240-A3AD-D8F991591F22}" type="presParOf" srcId="{9FC54ED4-3446-084E-B28E-B2769F71E294}" destId="{DA27F774-2323-CC4B-8A19-A753C04FE4D4}" srcOrd="0" destOrd="0" presId="urn:microsoft.com/office/officeart/2005/8/layout/list1"/>
    <dgm:cxn modelId="{9CB0EE1B-A670-3B4F-A7C8-E437DE56AD50}" type="presParOf" srcId="{9FC54ED4-3446-084E-B28E-B2769F71E294}" destId="{CACDAB06-FDFF-F245-9FB5-1C0DC64D84C2}" srcOrd="1" destOrd="0" presId="urn:microsoft.com/office/officeart/2005/8/layout/list1"/>
    <dgm:cxn modelId="{F9187B09-D01B-3749-9951-B8C482216655}" type="presParOf" srcId="{44027B94-DE71-8844-9ADB-E450BD324042}" destId="{AC582AF4-CFBA-5C4B-8545-1C95F1DC2520}" srcOrd="1" destOrd="0" presId="urn:microsoft.com/office/officeart/2005/8/layout/list1"/>
    <dgm:cxn modelId="{A181147A-6ADF-5E4E-AD7A-2DB5E2AB9256}" type="presParOf" srcId="{44027B94-DE71-8844-9ADB-E450BD324042}" destId="{9C918AA1-1B6D-4943-AE2C-43FBC59A0E91}" srcOrd="2" destOrd="0" presId="urn:microsoft.com/office/officeart/2005/8/layout/list1"/>
    <dgm:cxn modelId="{1D5106E2-C73D-8644-8185-AAFBA9A8EA52}" type="presParOf" srcId="{44027B94-DE71-8844-9ADB-E450BD324042}" destId="{735E40FE-6D91-FB4E-B001-F7CBF032BDC4}" srcOrd="3" destOrd="0" presId="urn:microsoft.com/office/officeart/2005/8/layout/list1"/>
    <dgm:cxn modelId="{4D246F60-476D-714D-94E0-4919845A803C}" type="presParOf" srcId="{44027B94-DE71-8844-9ADB-E450BD324042}" destId="{63D2DDC9-3216-BB4E-9821-38E9C4C5C13A}" srcOrd="4" destOrd="0" presId="urn:microsoft.com/office/officeart/2005/8/layout/list1"/>
    <dgm:cxn modelId="{C54D2AB0-D8F3-AF46-9F9F-6ACE98C8C87C}" type="presParOf" srcId="{63D2DDC9-3216-BB4E-9821-38E9C4C5C13A}" destId="{FFF1939E-6BE4-CF4B-9959-CD4498BE5B52}" srcOrd="0" destOrd="0" presId="urn:microsoft.com/office/officeart/2005/8/layout/list1"/>
    <dgm:cxn modelId="{6FB516B3-3E9C-4646-BE13-9617CE65162E}" type="presParOf" srcId="{63D2DDC9-3216-BB4E-9821-38E9C4C5C13A}" destId="{EB4DE6A2-5347-0040-97E1-48E5D83CA355}" srcOrd="1" destOrd="0" presId="urn:microsoft.com/office/officeart/2005/8/layout/list1"/>
    <dgm:cxn modelId="{C88FD6A5-6020-4647-9F94-AD7BF56371DB}" type="presParOf" srcId="{44027B94-DE71-8844-9ADB-E450BD324042}" destId="{8E850B36-CA6A-4F45-B068-BA81082622A8}" srcOrd="5" destOrd="0" presId="urn:microsoft.com/office/officeart/2005/8/layout/list1"/>
    <dgm:cxn modelId="{B976755A-2576-5F47-946B-BBDF640E3EBD}" type="presParOf" srcId="{44027B94-DE71-8844-9ADB-E450BD324042}" destId="{EFF9D609-A5C0-2C4C-8338-BE7D1E48C443}" srcOrd="6" destOrd="0" presId="urn:microsoft.com/office/officeart/2005/8/layout/list1"/>
    <dgm:cxn modelId="{23835792-17FA-5943-957C-D3B896925758}" type="presParOf" srcId="{44027B94-DE71-8844-9ADB-E450BD324042}" destId="{106470B9-8C90-8A40-B6D8-9063BBB0D4E8}" srcOrd="7" destOrd="0" presId="urn:microsoft.com/office/officeart/2005/8/layout/list1"/>
    <dgm:cxn modelId="{3060267E-854E-4F4E-8E59-08B42C39FB54}" type="presParOf" srcId="{44027B94-DE71-8844-9ADB-E450BD324042}" destId="{0383BDFC-A6A5-8246-AA7A-D89F4016A0E6}" srcOrd="8" destOrd="0" presId="urn:microsoft.com/office/officeart/2005/8/layout/list1"/>
    <dgm:cxn modelId="{EAC71219-E2EE-8D45-9DC2-A30B06753137}" type="presParOf" srcId="{0383BDFC-A6A5-8246-AA7A-D89F4016A0E6}" destId="{B9DE1B3E-2086-9C41-A718-7FF376B7EE57}" srcOrd="0" destOrd="0" presId="urn:microsoft.com/office/officeart/2005/8/layout/list1"/>
    <dgm:cxn modelId="{2EBBAA80-38A7-EF4C-A84E-09189407D4EA}" type="presParOf" srcId="{0383BDFC-A6A5-8246-AA7A-D89F4016A0E6}" destId="{8D694C9A-BE82-F741-B3E6-2F607D15860F}" srcOrd="1" destOrd="0" presId="urn:microsoft.com/office/officeart/2005/8/layout/list1"/>
    <dgm:cxn modelId="{94B8D501-3066-1345-8524-B61BA5597F4E}" type="presParOf" srcId="{44027B94-DE71-8844-9ADB-E450BD324042}" destId="{23C71360-2D1F-714B-A34F-50ACA75512DD}" srcOrd="9" destOrd="0" presId="urn:microsoft.com/office/officeart/2005/8/layout/list1"/>
    <dgm:cxn modelId="{D51B03DB-DB0F-5B46-BADF-566408D44C2F}" type="presParOf" srcId="{44027B94-DE71-8844-9ADB-E450BD324042}" destId="{7494E25C-1DFE-5D4B-8CFF-127A430E96BB}" srcOrd="10" destOrd="0" presId="urn:microsoft.com/office/officeart/2005/8/layout/list1"/>
    <dgm:cxn modelId="{9DFF3F27-B2CF-E94C-9EFF-4B35C205FAF0}" type="presParOf" srcId="{44027B94-DE71-8844-9ADB-E450BD324042}" destId="{9049FE69-4F13-F04E-A3AB-B8CCE2C26101}" srcOrd="11" destOrd="0" presId="urn:microsoft.com/office/officeart/2005/8/layout/list1"/>
    <dgm:cxn modelId="{49B5D067-689F-C148-9429-D8E131B803F2}" type="presParOf" srcId="{44027B94-DE71-8844-9ADB-E450BD324042}" destId="{FAFF1E8E-6FE2-374B-9627-9258495BE9E2}" srcOrd="12" destOrd="0" presId="urn:microsoft.com/office/officeart/2005/8/layout/list1"/>
    <dgm:cxn modelId="{03E256AF-820C-4749-9A19-0CA3400AB656}" type="presParOf" srcId="{FAFF1E8E-6FE2-374B-9627-9258495BE9E2}" destId="{F119082C-4018-8A43-A0A4-DC557A079812}" srcOrd="0" destOrd="0" presId="urn:microsoft.com/office/officeart/2005/8/layout/list1"/>
    <dgm:cxn modelId="{AA46FF4F-73F9-324C-89ED-C155C7359E06}" type="presParOf" srcId="{FAFF1E8E-6FE2-374B-9627-9258495BE9E2}" destId="{840E2F41-203B-9046-928A-412D83913823}" srcOrd="1" destOrd="0" presId="urn:microsoft.com/office/officeart/2005/8/layout/list1"/>
    <dgm:cxn modelId="{41E3311C-4CB0-D84D-A308-9DEEEA4406E2}" type="presParOf" srcId="{44027B94-DE71-8844-9ADB-E450BD324042}" destId="{87D813E1-290C-D341-959C-3AA81F2337FE}" srcOrd="13" destOrd="0" presId="urn:microsoft.com/office/officeart/2005/8/layout/list1"/>
    <dgm:cxn modelId="{7528C3FF-7FA0-F94B-9D01-E359D200D61A}" type="presParOf" srcId="{44027B94-DE71-8844-9ADB-E450BD324042}" destId="{674C8302-B7CB-C047-BD2E-4593B83FC74C}" srcOrd="14" destOrd="0" presId="urn:microsoft.com/office/officeart/2005/8/layout/list1"/>
    <dgm:cxn modelId="{D4E4B187-0B2E-E549-A5C8-47A9D3F0950D}" type="presParOf" srcId="{44027B94-DE71-8844-9ADB-E450BD324042}" destId="{4F948E23-7D9F-664D-9C65-41755C732D77}" srcOrd="15" destOrd="0" presId="urn:microsoft.com/office/officeart/2005/8/layout/list1"/>
    <dgm:cxn modelId="{D5EDB801-2FFB-2C4C-9BC8-B4581761B83A}" type="presParOf" srcId="{44027B94-DE71-8844-9ADB-E450BD324042}" destId="{B1FD3641-287A-3146-846E-F0693B55178B}" srcOrd="16" destOrd="0" presId="urn:microsoft.com/office/officeart/2005/8/layout/list1"/>
    <dgm:cxn modelId="{8F08E821-A642-E44B-860F-27DDBCDC9E7B}" type="presParOf" srcId="{B1FD3641-287A-3146-846E-F0693B55178B}" destId="{0C59D845-C752-5D47-B5D7-842EFAE9B721}" srcOrd="0" destOrd="0" presId="urn:microsoft.com/office/officeart/2005/8/layout/list1"/>
    <dgm:cxn modelId="{BA76EDC9-622D-B346-B20D-73A06CC1F4FF}" type="presParOf" srcId="{B1FD3641-287A-3146-846E-F0693B55178B}" destId="{F1A27276-7F9C-7E4A-BCD7-37894106930A}" srcOrd="1" destOrd="0" presId="urn:microsoft.com/office/officeart/2005/8/layout/list1"/>
    <dgm:cxn modelId="{0744DE93-AB13-0F4F-9021-C5AE1C63D15C}" type="presParOf" srcId="{44027B94-DE71-8844-9ADB-E450BD324042}" destId="{145A4A48-9996-8342-AE36-7548274FF936}" srcOrd="17" destOrd="0" presId="urn:microsoft.com/office/officeart/2005/8/layout/list1"/>
    <dgm:cxn modelId="{E72295D6-8740-F243-8488-D94B561B2844}" type="presParOf" srcId="{44027B94-DE71-8844-9ADB-E450BD324042}" destId="{EB1B1692-2E34-5140-80F0-CA9650224B4E}" srcOrd="18" destOrd="0" presId="urn:microsoft.com/office/officeart/2005/8/layout/list1"/>
    <dgm:cxn modelId="{9D21D2D0-0C50-AA44-8F5B-F3B40DF13F45}" type="presParOf" srcId="{44027B94-DE71-8844-9ADB-E450BD324042}" destId="{0556A132-0277-144D-9449-30932484ADF5}" srcOrd="19" destOrd="0" presId="urn:microsoft.com/office/officeart/2005/8/layout/list1"/>
    <dgm:cxn modelId="{D3A9346D-B782-7244-AD8D-0710FE1439A2}" type="presParOf" srcId="{44027B94-DE71-8844-9ADB-E450BD324042}" destId="{8468A267-3BCF-A041-8BE7-13A558120B1A}" srcOrd="20" destOrd="0" presId="urn:microsoft.com/office/officeart/2005/8/layout/list1"/>
    <dgm:cxn modelId="{F011E109-D26D-8042-9FF4-98FB36B79EB1}" type="presParOf" srcId="{8468A267-3BCF-A041-8BE7-13A558120B1A}" destId="{3446CFBD-CA35-6847-812E-56D7878DDF0D}" srcOrd="0" destOrd="0" presId="urn:microsoft.com/office/officeart/2005/8/layout/list1"/>
    <dgm:cxn modelId="{88D6C7A5-E70B-FC4C-8133-0CEB04C2EC71}" type="presParOf" srcId="{8468A267-3BCF-A041-8BE7-13A558120B1A}" destId="{32564C36-7F2D-F247-9EC6-5CC36FF6D488}" srcOrd="1" destOrd="0" presId="urn:microsoft.com/office/officeart/2005/8/layout/list1"/>
    <dgm:cxn modelId="{375D8D5E-6AD8-8744-9C57-25A5DC24AC13}" type="presParOf" srcId="{44027B94-DE71-8844-9ADB-E450BD324042}" destId="{205FBE8D-73C3-9E4E-A9DC-509E2523F2A0}" srcOrd="21" destOrd="0" presId="urn:microsoft.com/office/officeart/2005/8/layout/list1"/>
    <dgm:cxn modelId="{7DAFA1CD-02A4-A743-A97C-30E5E2923ECB}" type="presParOf" srcId="{44027B94-DE71-8844-9ADB-E450BD324042}" destId="{EE46893E-81FE-1641-A22E-642ADD66D9A7}" srcOrd="2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AC85FBD-96A5-4A4C-9E33-299B9B8CA14D}" type="doc">
      <dgm:prSet loTypeId="urn:microsoft.com/office/officeart/2005/8/layout/default" loCatId="list" qsTypeId="urn:microsoft.com/office/officeart/2005/8/quickstyle/simple1" qsCatId="simple" csTypeId="urn:microsoft.com/office/officeart/2005/8/colors/accent0_3" csCatId="mainScheme" phldr="1"/>
      <dgm:spPr/>
      <dgm:t>
        <a:bodyPr/>
        <a:lstStyle/>
        <a:p>
          <a:endParaRPr lang="en-US"/>
        </a:p>
      </dgm:t>
    </dgm:pt>
    <dgm:pt modelId="{0B187766-4591-413B-A325-45F717A76D73}">
      <dgm:prSet/>
      <dgm:spPr/>
      <dgm:t>
        <a:bodyPr/>
        <a:lstStyle/>
        <a:p>
          <a:r>
            <a:rPr lang="en-US" baseline="0" dirty="0"/>
            <a:t>Abuela Alma holds the highest authority and moral standard (Bush et al., 2021)</a:t>
          </a:r>
          <a:endParaRPr lang="en-US" dirty="0"/>
        </a:p>
      </dgm:t>
    </dgm:pt>
    <dgm:pt modelId="{C0D615D7-F37A-4CB4-AC8C-213DCA7B15CC}" type="parTrans" cxnId="{7215B7ED-F1A6-45D1-A02D-A53FF0B584E1}">
      <dgm:prSet/>
      <dgm:spPr/>
      <dgm:t>
        <a:bodyPr/>
        <a:lstStyle/>
        <a:p>
          <a:endParaRPr lang="en-US"/>
        </a:p>
      </dgm:t>
    </dgm:pt>
    <dgm:pt modelId="{70164F9B-7698-4A32-B934-C151994EC178}" type="sibTrans" cxnId="{7215B7ED-F1A6-45D1-A02D-A53FF0B584E1}">
      <dgm:prSet/>
      <dgm:spPr/>
      <dgm:t>
        <a:bodyPr/>
        <a:lstStyle/>
        <a:p>
          <a:endParaRPr lang="en-US"/>
        </a:p>
      </dgm:t>
    </dgm:pt>
    <dgm:pt modelId="{CB34D710-A895-40A8-A4A4-48DE1B65BD44}">
      <dgm:prSet/>
      <dgm:spPr/>
      <dgm:t>
        <a:bodyPr/>
        <a:lstStyle/>
        <a:p>
          <a:r>
            <a:rPr lang="en-US" baseline="0"/>
            <a:t>Adults follow traditions out of respect and fear</a:t>
          </a:r>
          <a:endParaRPr lang="en-US"/>
        </a:p>
      </dgm:t>
    </dgm:pt>
    <dgm:pt modelId="{E68B7282-FE94-4073-B2BC-27FBA6753EC3}" type="parTrans" cxnId="{2A8AB3BD-FAFC-47D4-B894-B68D1D41FFE0}">
      <dgm:prSet/>
      <dgm:spPr/>
      <dgm:t>
        <a:bodyPr/>
        <a:lstStyle/>
        <a:p>
          <a:endParaRPr lang="en-US"/>
        </a:p>
      </dgm:t>
    </dgm:pt>
    <dgm:pt modelId="{EEBAEA32-29A9-4C43-8EBE-DB36BBE4DB94}" type="sibTrans" cxnId="{2A8AB3BD-FAFC-47D4-B894-B68D1D41FFE0}">
      <dgm:prSet/>
      <dgm:spPr/>
      <dgm:t>
        <a:bodyPr/>
        <a:lstStyle/>
        <a:p>
          <a:endParaRPr lang="en-US"/>
        </a:p>
      </dgm:t>
    </dgm:pt>
    <dgm:pt modelId="{D2D1E3BF-C989-4A71-A01A-91C994E315B0}">
      <dgm:prSet/>
      <dgm:spPr/>
      <dgm:t>
        <a:bodyPr/>
        <a:lstStyle/>
        <a:p>
          <a:r>
            <a:rPr lang="en-US" baseline="0"/>
            <a:t>Children lack a voice in decisions</a:t>
          </a:r>
          <a:endParaRPr lang="en-US"/>
        </a:p>
      </dgm:t>
    </dgm:pt>
    <dgm:pt modelId="{C2096C68-B78A-48DC-B7D1-27B8AAE9A31A}" type="parTrans" cxnId="{857F6F6C-3C1A-4887-B025-8D6C5023A5CD}">
      <dgm:prSet/>
      <dgm:spPr/>
      <dgm:t>
        <a:bodyPr/>
        <a:lstStyle/>
        <a:p>
          <a:endParaRPr lang="en-US"/>
        </a:p>
      </dgm:t>
    </dgm:pt>
    <dgm:pt modelId="{F756FD18-E66D-4098-90AC-6E5AF7EE1AD1}" type="sibTrans" cxnId="{857F6F6C-3C1A-4887-B025-8D6C5023A5CD}">
      <dgm:prSet/>
      <dgm:spPr/>
      <dgm:t>
        <a:bodyPr/>
        <a:lstStyle/>
        <a:p>
          <a:endParaRPr lang="en-US"/>
        </a:p>
      </dgm:t>
    </dgm:pt>
    <dgm:pt modelId="{5EDF3A18-B9A7-4F36-9E82-A7DD123C79A8}">
      <dgm:prSet/>
      <dgm:spPr/>
      <dgm:t>
        <a:bodyPr/>
        <a:lstStyle/>
        <a:p>
          <a:r>
            <a:rPr lang="en-US" baseline="0" dirty="0"/>
            <a:t>The hierarchy is rigid and authoritarian (London, 2019)</a:t>
          </a:r>
          <a:endParaRPr lang="en-US" dirty="0"/>
        </a:p>
      </dgm:t>
    </dgm:pt>
    <dgm:pt modelId="{4F820408-E411-461F-9A7D-84E45A17AABA}" type="parTrans" cxnId="{F7C1CA94-6080-49FA-AB06-76FD48E58FD2}">
      <dgm:prSet/>
      <dgm:spPr/>
      <dgm:t>
        <a:bodyPr/>
        <a:lstStyle/>
        <a:p>
          <a:endParaRPr lang="en-US"/>
        </a:p>
      </dgm:t>
    </dgm:pt>
    <dgm:pt modelId="{DF563BB7-F81A-4068-A417-BFA6F87B7EAF}" type="sibTrans" cxnId="{F7C1CA94-6080-49FA-AB06-76FD48E58FD2}">
      <dgm:prSet/>
      <dgm:spPr/>
      <dgm:t>
        <a:bodyPr/>
        <a:lstStyle/>
        <a:p>
          <a:endParaRPr lang="en-US"/>
        </a:p>
      </dgm:t>
    </dgm:pt>
    <dgm:pt modelId="{2D321D10-9AF5-4C17-A9EA-A1445BB4A567}">
      <dgm:prSet/>
      <dgm:spPr/>
      <dgm:t>
        <a:bodyPr/>
        <a:lstStyle/>
        <a:p>
          <a:r>
            <a:rPr lang="en-US" baseline="0"/>
            <a:t>Family rules evolve around performance instead of emotional need</a:t>
          </a:r>
          <a:endParaRPr lang="en-US"/>
        </a:p>
      </dgm:t>
    </dgm:pt>
    <dgm:pt modelId="{DC2F2195-5B95-454C-9F5D-3A3A40DDB4CC}" type="parTrans" cxnId="{69ABD0E0-8C77-40AB-BA5C-FF05D295D856}">
      <dgm:prSet/>
      <dgm:spPr/>
      <dgm:t>
        <a:bodyPr/>
        <a:lstStyle/>
        <a:p>
          <a:endParaRPr lang="en-US"/>
        </a:p>
      </dgm:t>
    </dgm:pt>
    <dgm:pt modelId="{64D676EF-9EF1-478B-9D40-72FC598BA5EF}" type="sibTrans" cxnId="{69ABD0E0-8C77-40AB-BA5C-FF05D295D856}">
      <dgm:prSet/>
      <dgm:spPr/>
      <dgm:t>
        <a:bodyPr/>
        <a:lstStyle/>
        <a:p>
          <a:endParaRPr lang="en-US"/>
        </a:p>
      </dgm:t>
    </dgm:pt>
    <dgm:pt modelId="{A3116232-5136-7A4A-81D0-388C403BEAC9}" type="pres">
      <dgm:prSet presAssocID="{7AC85FBD-96A5-4A4C-9E33-299B9B8CA14D}" presName="diagram" presStyleCnt="0">
        <dgm:presLayoutVars>
          <dgm:dir/>
          <dgm:resizeHandles val="exact"/>
        </dgm:presLayoutVars>
      </dgm:prSet>
      <dgm:spPr/>
    </dgm:pt>
    <dgm:pt modelId="{C9D74B50-6EEC-C34A-8C85-C089E4A0BBC0}" type="pres">
      <dgm:prSet presAssocID="{0B187766-4591-413B-A325-45F717A76D73}" presName="node" presStyleLbl="node1" presStyleIdx="0" presStyleCnt="5">
        <dgm:presLayoutVars>
          <dgm:bulletEnabled val="1"/>
        </dgm:presLayoutVars>
      </dgm:prSet>
      <dgm:spPr/>
    </dgm:pt>
    <dgm:pt modelId="{4EC7A82E-1523-6642-A581-17FFE044646D}" type="pres">
      <dgm:prSet presAssocID="{70164F9B-7698-4A32-B934-C151994EC178}" presName="sibTrans" presStyleCnt="0"/>
      <dgm:spPr/>
    </dgm:pt>
    <dgm:pt modelId="{798EB270-DC47-CD45-B8B3-C54C9062E5D9}" type="pres">
      <dgm:prSet presAssocID="{CB34D710-A895-40A8-A4A4-48DE1B65BD44}" presName="node" presStyleLbl="node1" presStyleIdx="1" presStyleCnt="5">
        <dgm:presLayoutVars>
          <dgm:bulletEnabled val="1"/>
        </dgm:presLayoutVars>
      </dgm:prSet>
      <dgm:spPr/>
    </dgm:pt>
    <dgm:pt modelId="{45847A8C-5C60-D242-8BF7-39615267AE12}" type="pres">
      <dgm:prSet presAssocID="{EEBAEA32-29A9-4C43-8EBE-DB36BBE4DB94}" presName="sibTrans" presStyleCnt="0"/>
      <dgm:spPr/>
    </dgm:pt>
    <dgm:pt modelId="{E1B6314F-F756-1C4C-936E-9CDAE9F89449}" type="pres">
      <dgm:prSet presAssocID="{D2D1E3BF-C989-4A71-A01A-91C994E315B0}" presName="node" presStyleLbl="node1" presStyleIdx="2" presStyleCnt="5">
        <dgm:presLayoutVars>
          <dgm:bulletEnabled val="1"/>
        </dgm:presLayoutVars>
      </dgm:prSet>
      <dgm:spPr/>
    </dgm:pt>
    <dgm:pt modelId="{CF2EDB20-8A4F-714D-80FE-C587ABBE51C4}" type="pres">
      <dgm:prSet presAssocID="{F756FD18-E66D-4098-90AC-6E5AF7EE1AD1}" presName="sibTrans" presStyleCnt="0"/>
      <dgm:spPr/>
    </dgm:pt>
    <dgm:pt modelId="{01B3D98E-E14F-B84A-A1E7-02A5A4EBC04E}" type="pres">
      <dgm:prSet presAssocID="{5EDF3A18-B9A7-4F36-9E82-A7DD123C79A8}" presName="node" presStyleLbl="node1" presStyleIdx="3" presStyleCnt="5">
        <dgm:presLayoutVars>
          <dgm:bulletEnabled val="1"/>
        </dgm:presLayoutVars>
      </dgm:prSet>
      <dgm:spPr/>
    </dgm:pt>
    <dgm:pt modelId="{C71C3A8B-E8EF-BA46-A348-5C1B8C63CCC4}" type="pres">
      <dgm:prSet presAssocID="{DF563BB7-F81A-4068-A417-BFA6F87B7EAF}" presName="sibTrans" presStyleCnt="0"/>
      <dgm:spPr/>
    </dgm:pt>
    <dgm:pt modelId="{5E11E10A-F592-2140-832A-419B748EF6A0}" type="pres">
      <dgm:prSet presAssocID="{2D321D10-9AF5-4C17-A9EA-A1445BB4A567}" presName="node" presStyleLbl="node1" presStyleIdx="4" presStyleCnt="5">
        <dgm:presLayoutVars>
          <dgm:bulletEnabled val="1"/>
        </dgm:presLayoutVars>
      </dgm:prSet>
      <dgm:spPr/>
    </dgm:pt>
  </dgm:ptLst>
  <dgm:cxnLst>
    <dgm:cxn modelId="{F4459B12-1E82-2A49-BD50-2684075C4B9C}" type="presOf" srcId="{7AC85FBD-96A5-4A4C-9E33-299B9B8CA14D}" destId="{A3116232-5136-7A4A-81D0-388C403BEAC9}" srcOrd="0" destOrd="0" presId="urn:microsoft.com/office/officeart/2005/8/layout/default"/>
    <dgm:cxn modelId="{9BCA3B18-3300-9F4A-87E3-EBF55309E544}" type="presOf" srcId="{5EDF3A18-B9A7-4F36-9E82-A7DD123C79A8}" destId="{01B3D98E-E14F-B84A-A1E7-02A5A4EBC04E}" srcOrd="0" destOrd="0" presId="urn:microsoft.com/office/officeart/2005/8/layout/default"/>
    <dgm:cxn modelId="{723BC81F-FCA6-CC4E-8B29-7316D7F1F3F0}" type="presOf" srcId="{D2D1E3BF-C989-4A71-A01A-91C994E315B0}" destId="{E1B6314F-F756-1C4C-936E-9CDAE9F89449}" srcOrd="0" destOrd="0" presId="urn:microsoft.com/office/officeart/2005/8/layout/default"/>
    <dgm:cxn modelId="{DAE8A03E-1C05-FF4C-A15B-BBBAB5C01C9F}" type="presOf" srcId="{CB34D710-A895-40A8-A4A4-48DE1B65BD44}" destId="{798EB270-DC47-CD45-B8B3-C54C9062E5D9}" srcOrd="0" destOrd="0" presId="urn:microsoft.com/office/officeart/2005/8/layout/default"/>
    <dgm:cxn modelId="{B47B3E61-AB81-6541-8995-11A72A49EAAC}" type="presOf" srcId="{0B187766-4591-413B-A325-45F717A76D73}" destId="{C9D74B50-6EEC-C34A-8C85-C089E4A0BBC0}" srcOrd="0" destOrd="0" presId="urn:microsoft.com/office/officeart/2005/8/layout/default"/>
    <dgm:cxn modelId="{2233F261-7291-AB47-AD13-5F283E610DD4}" type="presOf" srcId="{2D321D10-9AF5-4C17-A9EA-A1445BB4A567}" destId="{5E11E10A-F592-2140-832A-419B748EF6A0}" srcOrd="0" destOrd="0" presId="urn:microsoft.com/office/officeart/2005/8/layout/default"/>
    <dgm:cxn modelId="{857F6F6C-3C1A-4887-B025-8D6C5023A5CD}" srcId="{7AC85FBD-96A5-4A4C-9E33-299B9B8CA14D}" destId="{D2D1E3BF-C989-4A71-A01A-91C994E315B0}" srcOrd="2" destOrd="0" parTransId="{C2096C68-B78A-48DC-B7D1-27B8AAE9A31A}" sibTransId="{F756FD18-E66D-4098-90AC-6E5AF7EE1AD1}"/>
    <dgm:cxn modelId="{F7C1CA94-6080-49FA-AB06-76FD48E58FD2}" srcId="{7AC85FBD-96A5-4A4C-9E33-299B9B8CA14D}" destId="{5EDF3A18-B9A7-4F36-9E82-A7DD123C79A8}" srcOrd="3" destOrd="0" parTransId="{4F820408-E411-461F-9A7D-84E45A17AABA}" sibTransId="{DF563BB7-F81A-4068-A417-BFA6F87B7EAF}"/>
    <dgm:cxn modelId="{2A8AB3BD-FAFC-47D4-B894-B68D1D41FFE0}" srcId="{7AC85FBD-96A5-4A4C-9E33-299B9B8CA14D}" destId="{CB34D710-A895-40A8-A4A4-48DE1B65BD44}" srcOrd="1" destOrd="0" parTransId="{E68B7282-FE94-4073-B2BC-27FBA6753EC3}" sibTransId="{EEBAEA32-29A9-4C43-8EBE-DB36BBE4DB94}"/>
    <dgm:cxn modelId="{69ABD0E0-8C77-40AB-BA5C-FF05D295D856}" srcId="{7AC85FBD-96A5-4A4C-9E33-299B9B8CA14D}" destId="{2D321D10-9AF5-4C17-A9EA-A1445BB4A567}" srcOrd="4" destOrd="0" parTransId="{DC2F2195-5B95-454C-9F5D-3A3A40DDB4CC}" sibTransId="{64D676EF-9EF1-478B-9D40-72FC598BA5EF}"/>
    <dgm:cxn modelId="{7215B7ED-F1A6-45D1-A02D-A53FF0B584E1}" srcId="{7AC85FBD-96A5-4A4C-9E33-299B9B8CA14D}" destId="{0B187766-4591-413B-A325-45F717A76D73}" srcOrd="0" destOrd="0" parTransId="{C0D615D7-F37A-4CB4-AC8C-213DCA7B15CC}" sibTransId="{70164F9B-7698-4A32-B934-C151994EC178}"/>
    <dgm:cxn modelId="{1D5627AE-50EA-BF44-BB4F-4113837C19FF}" type="presParOf" srcId="{A3116232-5136-7A4A-81D0-388C403BEAC9}" destId="{C9D74B50-6EEC-C34A-8C85-C089E4A0BBC0}" srcOrd="0" destOrd="0" presId="urn:microsoft.com/office/officeart/2005/8/layout/default"/>
    <dgm:cxn modelId="{D39EBC41-A8D7-C946-A71C-8BE9BF9BA05F}" type="presParOf" srcId="{A3116232-5136-7A4A-81D0-388C403BEAC9}" destId="{4EC7A82E-1523-6642-A581-17FFE044646D}" srcOrd="1" destOrd="0" presId="urn:microsoft.com/office/officeart/2005/8/layout/default"/>
    <dgm:cxn modelId="{2C1D0CF0-542E-414C-AF18-8ADAD9D7DA39}" type="presParOf" srcId="{A3116232-5136-7A4A-81D0-388C403BEAC9}" destId="{798EB270-DC47-CD45-B8B3-C54C9062E5D9}" srcOrd="2" destOrd="0" presId="urn:microsoft.com/office/officeart/2005/8/layout/default"/>
    <dgm:cxn modelId="{3C2B022E-957A-AF42-BCEC-2E80AA9249FE}" type="presParOf" srcId="{A3116232-5136-7A4A-81D0-388C403BEAC9}" destId="{45847A8C-5C60-D242-8BF7-39615267AE12}" srcOrd="3" destOrd="0" presId="urn:microsoft.com/office/officeart/2005/8/layout/default"/>
    <dgm:cxn modelId="{51BF69E3-4B3A-9549-8BC6-3C8D9698AF9D}" type="presParOf" srcId="{A3116232-5136-7A4A-81D0-388C403BEAC9}" destId="{E1B6314F-F756-1C4C-936E-9CDAE9F89449}" srcOrd="4" destOrd="0" presId="urn:microsoft.com/office/officeart/2005/8/layout/default"/>
    <dgm:cxn modelId="{13C6D23A-7BB6-EB4A-BE0A-EF2C0440FD9E}" type="presParOf" srcId="{A3116232-5136-7A4A-81D0-388C403BEAC9}" destId="{CF2EDB20-8A4F-714D-80FE-C587ABBE51C4}" srcOrd="5" destOrd="0" presId="urn:microsoft.com/office/officeart/2005/8/layout/default"/>
    <dgm:cxn modelId="{78365AD6-FF47-4744-B3EE-C441D36F2E25}" type="presParOf" srcId="{A3116232-5136-7A4A-81D0-388C403BEAC9}" destId="{01B3D98E-E14F-B84A-A1E7-02A5A4EBC04E}" srcOrd="6" destOrd="0" presId="urn:microsoft.com/office/officeart/2005/8/layout/default"/>
    <dgm:cxn modelId="{04556A15-5936-3049-B797-22F27B7D3B58}" type="presParOf" srcId="{A3116232-5136-7A4A-81D0-388C403BEAC9}" destId="{C71C3A8B-E8EF-BA46-A348-5C1B8C63CCC4}" srcOrd="7" destOrd="0" presId="urn:microsoft.com/office/officeart/2005/8/layout/default"/>
    <dgm:cxn modelId="{F39031CA-C4ED-494D-A32A-D41936E6E116}" type="presParOf" srcId="{A3116232-5136-7A4A-81D0-388C403BEAC9}" destId="{5E11E10A-F592-2140-832A-419B748EF6A0}"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918AA1-1B6D-4943-AE2C-43FBC59A0E91}">
      <dsp:nvSpPr>
        <dsp:cNvPr id="0" name=""/>
        <dsp:cNvSpPr/>
      </dsp:nvSpPr>
      <dsp:spPr>
        <a:xfrm>
          <a:off x="0" y="248639"/>
          <a:ext cx="9946056" cy="327600"/>
        </a:xfrm>
        <a:prstGeom prst="rect">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ACDAB06-FDFF-F245-9FB5-1C0DC64D84C2}">
      <dsp:nvSpPr>
        <dsp:cNvPr id="0" name=""/>
        <dsp:cNvSpPr/>
      </dsp:nvSpPr>
      <dsp:spPr>
        <a:xfrm>
          <a:off x="497302" y="56759"/>
          <a:ext cx="6962239" cy="383760"/>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56" tIns="0" rIns="263156" bIns="0" numCol="1" spcCol="1270" anchor="ctr" anchorCtr="0">
          <a:noAutofit/>
        </a:bodyPr>
        <a:lstStyle/>
        <a:p>
          <a:pPr marL="0" lvl="0" indent="0" algn="l" defTabSz="577850">
            <a:lnSpc>
              <a:spcPct val="90000"/>
            </a:lnSpc>
            <a:spcBef>
              <a:spcPct val="0"/>
            </a:spcBef>
            <a:spcAft>
              <a:spcPct val="35000"/>
            </a:spcAft>
            <a:buNone/>
          </a:pPr>
          <a:r>
            <a:rPr lang="en-US" sz="1300" kern="1200" baseline="0" dirty="0"/>
            <a:t>Abuela enforces loyalty to family legacy (Bush et al., 2021)</a:t>
          </a:r>
          <a:endParaRPr lang="en-US" sz="1300" kern="1200" dirty="0"/>
        </a:p>
      </dsp:txBody>
      <dsp:txXfrm>
        <a:off x="516036" y="75493"/>
        <a:ext cx="6924771" cy="346292"/>
      </dsp:txXfrm>
    </dsp:sp>
    <dsp:sp modelId="{EFF9D609-A5C0-2C4C-8338-BE7D1E48C443}">
      <dsp:nvSpPr>
        <dsp:cNvPr id="0" name=""/>
        <dsp:cNvSpPr/>
      </dsp:nvSpPr>
      <dsp:spPr>
        <a:xfrm>
          <a:off x="0" y="838319"/>
          <a:ext cx="9946056" cy="327600"/>
        </a:xfrm>
        <a:prstGeom prst="rect">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4DE6A2-5347-0040-97E1-48E5D83CA355}">
      <dsp:nvSpPr>
        <dsp:cNvPr id="0" name=""/>
        <dsp:cNvSpPr/>
      </dsp:nvSpPr>
      <dsp:spPr>
        <a:xfrm>
          <a:off x="497302" y="646439"/>
          <a:ext cx="6962239" cy="383760"/>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56" tIns="0" rIns="263156" bIns="0" numCol="1" spcCol="1270" anchor="ctr" anchorCtr="0">
          <a:noAutofit/>
        </a:bodyPr>
        <a:lstStyle/>
        <a:p>
          <a:pPr marL="0" lvl="0" indent="0" algn="l" defTabSz="577850">
            <a:lnSpc>
              <a:spcPct val="90000"/>
            </a:lnSpc>
            <a:spcBef>
              <a:spcPct val="0"/>
            </a:spcBef>
            <a:spcAft>
              <a:spcPct val="35000"/>
            </a:spcAft>
            <a:buNone/>
          </a:pPr>
          <a:r>
            <a:rPr lang="en-US" sz="1300" kern="1200" baseline="0" dirty="0"/>
            <a:t>Mirabel challenges Abuela’s expectations</a:t>
          </a:r>
          <a:endParaRPr lang="en-US" sz="1300" kern="1200" dirty="0"/>
        </a:p>
      </dsp:txBody>
      <dsp:txXfrm>
        <a:off x="516036" y="665173"/>
        <a:ext cx="6924771" cy="346292"/>
      </dsp:txXfrm>
    </dsp:sp>
    <dsp:sp modelId="{7494E25C-1DFE-5D4B-8CFF-127A430E96BB}">
      <dsp:nvSpPr>
        <dsp:cNvPr id="0" name=""/>
        <dsp:cNvSpPr/>
      </dsp:nvSpPr>
      <dsp:spPr>
        <a:xfrm>
          <a:off x="0" y="1428000"/>
          <a:ext cx="9946056" cy="327600"/>
        </a:xfrm>
        <a:prstGeom prst="rect">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D694C9A-BE82-F741-B3E6-2F607D15860F}">
      <dsp:nvSpPr>
        <dsp:cNvPr id="0" name=""/>
        <dsp:cNvSpPr/>
      </dsp:nvSpPr>
      <dsp:spPr>
        <a:xfrm>
          <a:off x="497302" y="1236120"/>
          <a:ext cx="6962239" cy="383760"/>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56" tIns="0" rIns="263156" bIns="0" numCol="1" spcCol="1270" anchor="ctr" anchorCtr="0">
          <a:noAutofit/>
        </a:bodyPr>
        <a:lstStyle/>
        <a:p>
          <a:pPr marL="0" lvl="0" indent="0" algn="l" defTabSz="577850">
            <a:lnSpc>
              <a:spcPct val="90000"/>
            </a:lnSpc>
            <a:spcBef>
              <a:spcPct val="0"/>
            </a:spcBef>
            <a:spcAft>
              <a:spcPct val="35000"/>
            </a:spcAft>
            <a:buNone/>
          </a:pPr>
          <a:r>
            <a:rPr lang="en-US" sz="1300" kern="1200" baseline="0"/>
            <a:t>Bruno’s exile as scapegoat</a:t>
          </a:r>
          <a:endParaRPr lang="en-US" sz="1300" kern="1200"/>
        </a:p>
      </dsp:txBody>
      <dsp:txXfrm>
        <a:off x="516036" y="1254854"/>
        <a:ext cx="6924771" cy="346292"/>
      </dsp:txXfrm>
    </dsp:sp>
    <dsp:sp modelId="{674C8302-B7CB-C047-BD2E-4593B83FC74C}">
      <dsp:nvSpPr>
        <dsp:cNvPr id="0" name=""/>
        <dsp:cNvSpPr/>
      </dsp:nvSpPr>
      <dsp:spPr>
        <a:xfrm>
          <a:off x="0" y="2017680"/>
          <a:ext cx="9946056" cy="327600"/>
        </a:xfrm>
        <a:prstGeom prst="rect">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40E2F41-203B-9046-928A-412D83913823}">
      <dsp:nvSpPr>
        <dsp:cNvPr id="0" name=""/>
        <dsp:cNvSpPr/>
      </dsp:nvSpPr>
      <dsp:spPr>
        <a:xfrm>
          <a:off x="497302" y="1825800"/>
          <a:ext cx="6962239" cy="383760"/>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56" tIns="0" rIns="263156" bIns="0" numCol="1" spcCol="1270" anchor="ctr" anchorCtr="0">
          <a:noAutofit/>
        </a:bodyPr>
        <a:lstStyle/>
        <a:p>
          <a:pPr marL="0" lvl="0" indent="0" algn="l" defTabSz="577850">
            <a:lnSpc>
              <a:spcPct val="90000"/>
            </a:lnSpc>
            <a:spcBef>
              <a:spcPct val="0"/>
            </a:spcBef>
            <a:spcAft>
              <a:spcPct val="35000"/>
            </a:spcAft>
            <a:buNone/>
          </a:pPr>
          <a:r>
            <a:rPr lang="en-US" sz="1300" kern="1200" baseline="0" dirty="0"/>
            <a:t>Emotional loyalty over individual autonomy (Nichols &amp; Davis, 2020)</a:t>
          </a:r>
          <a:endParaRPr lang="en-US" sz="1300" kern="1200" dirty="0"/>
        </a:p>
      </dsp:txBody>
      <dsp:txXfrm>
        <a:off x="516036" y="1844534"/>
        <a:ext cx="6924771" cy="346292"/>
      </dsp:txXfrm>
    </dsp:sp>
    <dsp:sp modelId="{EB1B1692-2E34-5140-80F0-CA9650224B4E}">
      <dsp:nvSpPr>
        <dsp:cNvPr id="0" name=""/>
        <dsp:cNvSpPr/>
      </dsp:nvSpPr>
      <dsp:spPr>
        <a:xfrm>
          <a:off x="0" y="2607360"/>
          <a:ext cx="9946056" cy="327600"/>
        </a:xfrm>
        <a:prstGeom prst="rect">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1A27276-7F9C-7E4A-BCD7-37894106930A}">
      <dsp:nvSpPr>
        <dsp:cNvPr id="0" name=""/>
        <dsp:cNvSpPr/>
      </dsp:nvSpPr>
      <dsp:spPr>
        <a:xfrm>
          <a:off x="497302" y="2415480"/>
          <a:ext cx="6962239" cy="383760"/>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56" tIns="0" rIns="263156" bIns="0" numCol="1" spcCol="1270" anchor="ctr" anchorCtr="0">
          <a:noAutofit/>
        </a:bodyPr>
        <a:lstStyle/>
        <a:p>
          <a:pPr marL="0" lvl="0" indent="0" algn="l" defTabSz="577850">
            <a:lnSpc>
              <a:spcPct val="90000"/>
            </a:lnSpc>
            <a:spcBef>
              <a:spcPct val="0"/>
            </a:spcBef>
            <a:spcAft>
              <a:spcPct val="35000"/>
            </a:spcAft>
            <a:buNone/>
          </a:pPr>
          <a:r>
            <a:rPr lang="en-US" sz="1300" kern="1200" baseline="0"/>
            <a:t>Dissent seen as betrayal of family duty</a:t>
          </a:r>
          <a:endParaRPr lang="en-US" sz="1300" kern="1200"/>
        </a:p>
      </dsp:txBody>
      <dsp:txXfrm>
        <a:off x="516036" y="2434214"/>
        <a:ext cx="6924771" cy="346292"/>
      </dsp:txXfrm>
    </dsp:sp>
    <dsp:sp modelId="{EE46893E-81FE-1641-A22E-642ADD66D9A7}">
      <dsp:nvSpPr>
        <dsp:cNvPr id="0" name=""/>
        <dsp:cNvSpPr/>
      </dsp:nvSpPr>
      <dsp:spPr>
        <a:xfrm>
          <a:off x="0" y="3197040"/>
          <a:ext cx="9946056" cy="327600"/>
        </a:xfrm>
        <a:prstGeom prst="rect">
          <a:avLst/>
        </a:prstGeom>
        <a:solidFill>
          <a:schemeClr val="lt1">
            <a:alpha val="90000"/>
            <a:hueOff val="0"/>
            <a:satOff val="0"/>
            <a:lumOff val="0"/>
            <a:alphaOff val="0"/>
          </a:schemeClr>
        </a:solidFill>
        <a:ln w="34925" cap="flat" cmpd="sng" algn="in">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2564C36-7F2D-F247-9EC6-5CC36FF6D488}">
      <dsp:nvSpPr>
        <dsp:cNvPr id="0" name=""/>
        <dsp:cNvSpPr/>
      </dsp:nvSpPr>
      <dsp:spPr>
        <a:xfrm>
          <a:off x="497302" y="3005160"/>
          <a:ext cx="6962239" cy="383760"/>
        </a:xfrm>
        <a:prstGeom prst="roundRect">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156" tIns="0" rIns="263156" bIns="0" numCol="1" spcCol="1270" anchor="ctr" anchorCtr="0">
          <a:noAutofit/>
        </a:bodyPr>
        <a:lstStyle/>
        <a:p>
          <a:pPr marL="0" lvl="0" indent="0" algn="l" defTabSz="577850">
            <a:lnSpc>
              <a:spcPct val="90000"/>
            </a:lnSpc>
            <a:spcBef>
              <a:spcPct val="0"/>
            </a:spcBef>
            <a:spcAft>
              <a:spcPct val="35000"/>
            </a:spcAft>
            <a:buNone/>
          </a:pPr>
          <a:r>
            <a:rPr lang="en-US" sz="1300" kern="1200" baseline="0"/>
            <a:t>Mirabel forms alliances with emotionally neglected siblings</a:t>
          </a:r>
          <a:endParaRPr lang="en-US" sz="1300" kern="1200"/>
        </a:p>
      </dsp:txBody>
      <dsp:txXfrm>
        <a:off x="516036" y="3023894"/>
        <a:ext cx="6924771" cy="3462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D74B50-6EEC-C34A-8C85-C089E4A0BBC0}">
      <dsp:nvSpPr>
        <dsp:cNvPr id="0" name=""/>
        <dsp:cNvSpPr/>
      </dsp:nvSpPr>
      <dsp:spPr>
        <a:xfrm>
          <a:off x="567236" y="847"/>
          <a:ext cx="2753619" cy="1652171"/>
        </a:xfrm>
        <a:prstGeom prst="rect">
          <a:avLst/>
        </a:prstGeom>
        <a:solidFill>
          <a:schemeClr val="dk2">
            <a:hueOff val="0"/>
            <a:satOff val="0"/>
            <a:lumOff val="0"/>
            <a:alphaOff val="0"/>
          </a:schemeClr>
        </a:solidFill>
        <a:ln w="34925" cap="flat" cmpd="sng" algn="in">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baseline="0" dirty="0"/>
            <a:t>Abuela Alma holds the highest authority and moral standard (Bush et al., 2021)</a:t>
          </a:r>
          <a:endParaRPr lang="en-US" sz="2300" kern="1200" dirty="0"/>
        </a:p>
      </dsp:txBody>
      <dsp:txXfrm>
        <a:off x="567236" y="847"/>
        <a:ext cx="2753619" cy="1652171"/>
      </dsp:txXfrm>
    </dsp:sp>
    <dsp:sp modelId="{798EB270-DC47-CD45-B8B3-C54C9062E5D9}">
      <dsp:nvSpPr>
        <dsp:cNvPr id="0" name=""/>
        <dsp:cNvSpPr/>
      </dsp:nvSpPr>
      <dsp:spPr>
        <a:xfrm>
          <a:off x="3596218" y="847"/>
          <a:ext cx="2753619" cy="1652171"/>
        </a:xfrm>
        <a:prstGeom prst="rect">
          <a:avLst/>
        </a:prstGeom>
        <a:solidFill>
          <a:schemeClr val="dk2">
            <a:hueOff val="0"/>
            <a:satOff val="0"/>
            <a:lumOff val="0"/>
            <a:alphaOff val="0"/>
          </a:schemeClr>
        </a:solidFill>
        <a:ln w="34925" cap="flat" cmpd="sng" algn="in">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baseline="0"/>
            <a:t>Adults follow traditions out of respect and fear</a:t>
          </a:r>
          <a:endParaRPr lang="en-US" sz="2300" kern="1200"/>
        </a:p>
      </dsp:txBody>
      <dsp:txXfrm>
        <a:off x="3596218" y="847"/>
        <a:ext cx="2753619" cy="1652171"/>
      </dsp:txXfrm>
    </dsp:sp>
    <dsp:sp modelId="{E1B6314F-F756-1C4C-936E-9CDAE9F89449}">
      <dsp:nvSpPr>
        <dsp:cNvPr id="0" name=""/>
        <dsp:cNvSpPr/>
      </dsp:nvSpPr>
      <dsp:spPr>
        <a:xfrm>
          <a:off x="6625199" y="847"/>
          <a:ext cx="2753619" cy="1652171"/>
        </a:xfrm>
        <a:prstGeom prst="rect">
          <a:avLst/>
        </a:prstGeom>
        <a:solidFill>
          <a:schemeClr val="dk2">
            <a:hueOff val="0"/>
            <a:satOff val="0"/>
            <a:lumOff val="0"/>
            <a:alphaOff val="0"/>
          </a:schemeClr>
        </a:solidFill>
        <a:ln w="34925" cap="flat" cmpd="sng" algn="in">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baseline="0"/>
            <a:t>Children lack a voice in decisions</a:t>
          </a:r>
          <a:endParaRPr lang="en-US" sz="2300" kern="1200"/>
        </a:p>
      </dsp:txBody>
      <dsp:txXfrm>
        <a:off x="6625199" y="847"/>
        <a:ext cx="2753619" cy="1652171"/>
      </dsp:txXfrm>
    </dsp:sp>
    <dsp:sp modelId="{01B3D98E-E14F-B84A-A1E7-02A5A4EBC04E}">
      <dsp:nvSpPr>
        <dsp:cNvPr id="0" name=""/>
        <dsp:cNvSpPr/>
      </dsp:nvSpPr>
      <dsp:spPr>
        <a:xfrm>
          <a:off x="2081727" y="1928380"/>
          <a:ext cx="2753619" cy="1652171"/>
        </a:xfrm>
        <a:prstGeom prst="rect">
          <a:avLst/>
        </a:prstGeom>
        <a:solidFill>
          <a:schemeClr val="dk2">
            <a:hueOff val="0"/>
            <a:satOff val="0"/>
            <a:lumOff val="0"/>
            <a:alphaOff val="0"/>
          </a:schemeClr>
        </a:solidFill>
        <a:ln w="34925" cap="flat" cmpd="sng" algn="in">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baseline="0" dirty="0"/>
            <a:t>The hierarchy is rigid and authoritarian (London, 2019)</a:t>
          </a:r>
          <a:endParaRPr lang="en-US" sz="2300" kern="1200" dirty="0"/>
        </a:p>
      </dsp:txBody>
      <dsp:txXfrm>
        <a:off x="2081727" y="1928380"/>
        <a:ext cx="2753619" cy="1652171"/>
      </dsp:txXfrm>
    </dsp:sp>
    <dsp:sp modelId="{5E11E10A-F592-2140-832A-419B748EF6A0}">
      <dsp:nvSpPr>
        <dsp:cNvPr id="0" name=""/>
        <dsp:cNvSpPr/>
      </dsp:nvSpPr>
      <dsp:spPr>
        <a:xfrm>
          <a:off x="5110708" y="1928380"/>
          <a:ext cx="2753619" cy="1652171"/>
        </a:xfrm>
        <a:prstGeom prst="rect">
          <a:avLst/>
        </a:prstGeom>
        <a:solidFill>
          <a:schemeClr val="dk2">
            <a:hueOff val="0"/>
            <a:satOff val="0"/>
            <a:lumOff val="0"/>
            <a:alphaOff val="0"/>
          </a:schemeClr>
        </a:solidFill>
        <a:ln w="34925" cap="flat" cmpd="sng" algn="in">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US" sz="2300" kern="1200" baseline="0"/>
            <a:t>Family rules evolve around performance instead of emotional need</a:t>
          </a:r>
          <a:endParaRPr lang="en-US" sz="2300" kern="1200"/>
        </a:p>
      </dsp:txBody>
      <dsp:txXfrm>
        <a:off x="5110708" y="1928380"/>
        <a:ext cx="2753619" cy="1652171"/>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DA5BBF-C4CA-7940-B2E6-9F1F0A021A96}" type="datetimeFigureOut">
              <a:rPr lang="en-US" smtClean="0"/>
              <a:t>4/16/25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02E056-4B66-3E46-83D2-AF627FADC9BB}" type="slidenum">
              <a:rPr lang="en-US" smtClean="0"/>
              <a:t>‹#›</a:t>
            </a:fld>
            <a:endParaRPr lang="en-US"/>
          </a:p>
        </p:txBody>
      </p:sp>
    </p:spTree>
    <p:extLst>
      <p:ext uri="{BB962C8B-B14F-4D97-AF65-F5344CB8AC3E}">
        <p14:creationId xmlns:p14="http://schemas.microsoft.com/office/powerpoint/2010/main" val="982505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My name is Kaylee Andersen, and today I will be discussing a structural family theory analysis of the Walt Disney Animation Studio’s </a:t>
            </a:r>
            <a:r>
              <a:rPr lang="en-US" i="1" dirty="0"/>
              <a:t>Encanto</a:t>
            </a:r>
            <a:r>
              <a:rPr lang="en-US" dirty="0"/>
              <a:t> (2021).</a:t>
            </a:r>
          </a:p>
        </p:txBody>
      </p:sp>
      <p:sp>
        <p:nvSpPr>
          <p:cNvPr id="4" name="Slide Number Placeholder 3"/>
          <p:cNvSpPr>
            <a:spLocks noGrp="1"/>
          </p:cNvSpPr>
          <p:nvPr>
            <p:ph type="sldNum" sz="quarter" idx="5"/>
          </p:nvPr>
        </p:nvSpPr>
        <p:spPr/>
        <p:txBody>
          <a:bodyPr/>
          <a:lstStyle/>
          <a:p>
            <a:fld id="{D202E056-4B66-3E46-83D2-AF627FADC9BB}" type="slidenum">
              <a:rPr lang="en-US" smtClean="0"/>
              <a:t>1</a:t>
            </a:fld>
            <a:endParaRPr lang="en-US"/>
          </a:p>
        </p:txBody>
      </p:sp>
    </p:spTree>
    <p:extLst>
      <p:ext uri="{BB962C8B-B14F-4D97-AF65-F5344CB8AC3E}">
        <p14:creationId xmlns:p14="http://schemas.microsoft.com/office/powerpoint/2010/main" val="4271656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The Walt Disney Animation Studio’s</a:t>
            </a:r>
            <a:r>
              <a:rPr lang="en-US" sz="1800" i="1" dirty="0">
                <a:effectLst/>
                <a:latin typeface="Times New Roman" panose="02020603050405020304" pitchFamily="18" charset="0"/>
                <a:ea typeface="Times New Roman" panose="02020603050405020304" pitchFamily="18" charset="0"/>
              </a:rPr>
              <a:t> Encanto</a:t>
            </a:r>
            <a:r>
              <a:rPr lang="en-US" sz="1800" dirty="0">
                <a:effectLst/>
                <a:latin typeface="Times New Roman" panose="02020603050405020304" pitchFamily="18" charset="0"/>
                <a:ea typeface="Times New Roman" panose="02020603050405020304" pitchFamily="18" charset="0"/>
              </a:rPr>
              <a:t> (2021) is an animated film set in Colombia, following the multigenerational Madrigal family, each member gifted with magical powers, except Mirabel. The family is led by Abuela Alma, who upholds tradition and strength after experiencing trauma. Tension arises when Mirabel begins to uncover emotional cracks in the family structure that threaten their home and unity. The narrative follows Mirabel’s efforts to restore balance and help each family member rediscover their value beyond their roles. This movie demonstrates structural family dynamics, including hierarchies, subsystems, and cross-generational expectations. It is also a great example of how diversity and spirituality are rooted in cultural values.</a:t>
            </a:r>
            <a:r>
              <a:rPr lang="en-US" dirty="0">
                <a:effectLst/>
              </a:rPr>
              <a:t> </a:t>
            </a:r>
            <a:endParaRPr lang="en-US" dirty="0"/>
          </a:p>
        </p:txBody>
      </p:sp>
      <p:sp>
        <p:nvSpPr>
          <p:cNvPr id="4" name="Slide Number Placeholder 3"/>
          <p:cNvSpPr>
            <a:spLocks noGrp="1"/>
          </p:cNvSpPr>
          <p:nvPr>
            <p:ph type="sldNum" sz="quarter" idx="5"/>
          </p:nvPr>
        </p:nvSpPr>
        <p:spPr/>
        <p:txBody>
          <a:bodyPr/>
          <a:lstStyle/>
          <a:p>
            <a:fld id="{D202E056-4B66-3E46-83D2-AF627FADC9BB}" type="slidenum">
              <a:rPr lang="en-US" smtClean="0"/>
              <a:t>2</a:t>
            </a:fld>
            <a:endParaRPr lang="en-US"/>
          </a:p>
        </p:txBody>
      </p:sp>
    </p:spTree>
    <p:extLst>
      <p:ext uri="{BB962C8B-B14F-4D97-AF65-F5344CB8AC3E}">
        <p14:creationId xmlns:p14="http://schemas.microsoft.com/office/powerpoint/2010/main" val="2677324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The Madrigal family’s identity is deeply connected to Colombian culture, where there are values like collectivism, respect for elders, and family duty (Giunta et al., 2024). Spirituality is symbolized through their magical gifts, and their sacred home, the Casita, represents divine purpose and intergenerational blessings. Abuela Alma’s trauma from displacement reinforces their need to protect their family legacy at all costs. Spiritual resilience is needed for their emotional survival, but it also imposes silent burdens. These dynamics influence how family roles are assigned and upheld, which may lead to emotional suppression. It is important to understand the cultural and spiritual frameworks in therapy to avoid pathologizing these behaviors.</a:t>
            </a:r>
            <a:r>
              <a:rPr lang="en-US" dirty="0">
                <a:effectLst/>
              </a:rPr>
              <a:t> </a:t>
            </a:r>
            <a:endParaRPr lang="en-US" dirty="0"/>
          </a:p>
        </p:txBody>
      </p:sp>
      <p:sp>
        <p:nvSpPr>
          <p:cNvPr id="4" name="Slide Number Placeholder 3"/>
          <p:cNvSpPr>
            <a:spLocks noGrp="1"/>
          </p:cNvSpPr>
          <p:nvPr>
            <p:ph type="sldNum" sz="quarter" idx="5"/>
          </p:nvPr>
        </p:nvSpPr>
        <p:spPr/>
        <p:txBody>
          <a:bodyPr/>
          <a:lstStyle/>
          <a:p>
            <a:fld id="{D202E056-4B66-3E46-83D2-AF627FADC9BB}" type="slidenum">
              <a:rPr lang="en-US" smtClean="0"/>
              <a:t>3</a:t>
            </a:fld>
            <a:endParaRPr lang="en-US"/>
          </a:p>
        </p:txBody>
      </p:sp>
    </p:spTree>
    <p:extLst>
      <p:ext uri="{BB962C8B-B14F-4D97-AF65-F5344CB8AC3E}">
        <p14:creationId xmlns:p14="http://schemas.microsoft.com/office/powerpoint/2010/main" val="1031991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In </a:t>
            </a:r>
            <a:r>
              <a:rPr lang="en-US" sz="1800" i="1" dirty="0">
                <a:effectLst/>
                <a:latin typeface="Times New Roman" panose="02020603050405020304" pitchFamily="18" charset="0"/>
                <a:ea typeface="Times New Roman" panose="02020603050405020304" pitchFamily="18" charset="0"/>
              </a:rPr>
              <a:t>Encanto </a:t>
            </a:r>
            <a:r>
              <a:rPr lang="en-US" sz="1800" dirty="0">
                <a:effectLst/>
                <a:latin typeface="Times New Roman" panose="02020603050405020304" pitchFamily="18" charset="0"/>
                <a:ea typeface="Times New Roman" panose="02020603050405020304" pitchFamily="18" charset="0"/>
              </a:rPr>
              <a:t>(2021), subsystems are present, especially among the siblings. Mirabel, though lacking magical gifts, holds the emotional role of being the mediator. Luisa is the strong one, and Isabela is the "perfect" one, but they both carry burdens of performance. Abuela functions as both the leader and enforcer, as she replaces absent parents and establishes a rigid structure. The separation between adult and child subsystems is unclear, as the children are given adult-level responsibilities tied to their gifts. This imbalance creates emotional strain, which suppresses individual identity (</a:t>
            </a:r>
            <a:r>
              <a:rPr lang="en-US" sz="1800" dirty="0" err="1">
                <a:effectLst/>
                <a:latin typeface="Times New Roman" panose="02020603050405020304" pitchFamily="18" charset="0"/>
                <a:ea typeface="Times New Roman" panose="02020603050405020304" pitchFamily="18" charset="0"/>
              </a:rPr>
              <a:t>Gehart</a:t>
            </a:r>
            <a:r>
              <a:rPr lang="en-US" sz="1800" dirty="0">
                <a:effectLst/>
                <a:latin typeface="Times New Roman" panose="02020603050405020304" pitchFamily="18" charset="0"/>
                <a:ea typeface="Times New Roman" panose="02020603050405020304" pitchFamily="18" charset="0"/>
              </a:rPr>
              <a:t>, 2024). An effective family function involves clearly defined and appropriate subsystems to maintain the system’s balance. </a:t>
            </a:r>
            <a:endParaRPr lang="en-US" dirty="0"/>
          </a:p>
        </p:txBody>
      </p:sp>
      <p:sp>
        <p:nvSpPr>
          <p:cNvPr id="4" name="Slide Number Placeholder 3"/>
          <p:cNvSpPr>
            <a:spLocks noGrp="1"/>
          </p:cNvSpPr>
          <p:nvPr>
            <p:ph type="sldNum" sz="quarter" idx="5"/>
          </p:nvPr>
        </p:nvSpPr>
        <p:spPr/>
        <p:txBody>
          <a:bodyPr/>
          <a:lstStyle/>
          <a:p>
            <a:fld id="{D202E056-4B66-3E46-83D2-AF627FADC9BB}" type="slidenum">
              <a:rPr lang="en-US" smtClean="0"/>
              <a:t>4</a:t>
            </a:fld>
            <a:endParaRPr lang="en-US"/>
          </a:p>
        </p:txBody>
      </p:sp>
    </p:spTree>
    <p:extLst>
      <p:ext uri="{BB962C8B-B14F-4D97-AF65-F5344CB8AC3E}">
        <p14:creationId xmlns:p14="http://schemas.microsoft.com/office/powerpoint/2010/main" val="26878821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A cross-generational coalition exists between Abuela and the family system itself, as she symbolizes both leadership and rigidity (Bush et al., 2021). Her unspoken alliance with tradition suppresses differing opinions that stray from the norm, which causes members like Bruno and Mirabel to become emotional outsiders. Bruno’s scapegoating and exile reflect unresolved generational trauma. His absence becomes a symbolic representation of how the system avoids confronting painful truths. Mirabel’s resistance threatens Abuela’s constructed system. These coalitions contribute to dysfunction when loyalty is prioritized over emotional authenticity (Nichols &amp; Davis, 2020). Structural theory warns of these alliances, as they can disrupt generational roles and contribute to triangulation and family conflict.</a:t>
            </a:r>
            <a:br>
              <a:rPr lang="en-US" sz="1800" dirty="0">
                <a:effectLst/>
                <a:latin typeface="Times New Roman" panose="02020603050405020304" pitchFamily="18" charset="0"/>
                <a:ea typeface="Times New Roman" panose="02020603050405020304" pitchFamily="18" charset="0"/>
              </a:rPr>
            </a:br>
            <a:endParaRPr lang="en-US" dirty="0"/>
          </a:p>
        </p:txBody>
      </p:sp>
      <p:sp>
        <p:nvSpPr>
          <p:cNvPr id="4" name="Slide Number Placeholder 3"/>
          <p:cNvSpPr>
            <a:spLocks noGrp="1"/>
          </p:cNvSpPr>
          <p:nvPr>
            <p:ph type="sldNum" sz="quarter" idx="5"/>
          </p:nvPr>
        </p:nvSpPr>
        <p:spPr/>
        <p:txBody>
          <a:bodyPr/>
          <a:lstStyle/>
          <a:p>
            <a:fld id="{D202E056-4B66-3E46-83D2-AF627FADC9BB}" type="slidenum">
              <a:rPr lang="en-US" smtClean="0"/>
              <a:t>5</a:t>
            </a:fld>
            <a:endParaRPr lang="en-US"/>
          </a:p>
        </p:txBody>
      </p:sp>
    </p:spTree>
    <p:extLst>
      <p:ext uri="{BB962C8B-B14F-4D97-AF65-F5344CB8AC3E}">
        <p14:creationId xmlns:p14="http://schemas.microsoft.com/office/powerpoint/2010/main" val="1027675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Times New Roman" panose="02020603050405020304" pitchFamily="18" charset="0"/>
              </a:rPr>
              <a:t>Abuela Alma is the unquestioned head of the Madrigal family (Bush et al., 2021). Her leadership stems from past trauma and fear of losing the family’s legacy. She enforces authority to maintain order but in turn diminishes individuality. The adults adhere to her vision, while younger members struggle for voice and validation. This rigid hierarchy leaves little room for vulnerability or open communication within the family, especially from those who do not meet their expectations (London, 2019). Structural family theory emphasizes the need for flexible hierarchy to adapt to family members’ emotional and developmental needs. In therapy, the goal would be to help Abuela loosen control and foster collaboration within generational boundaries.</a:t>
            </a:r>
            <a:r>
              <a:rPr lang="en-US" dirty="0">
                <a:effectLst/>
              </a:rPr>
              <a:t> </a:t>
            </a:r>
            <a:endParaRPr lang="en-US" dirty="0"/>
          </a:p>
        </p:txBody>
      </p:sp>
      <p:sp>
        <p:nvSpPr>
          <p:cNvPr id="4" name="Slide Number Placeholder 3"/>
          <p:cNvSpPr>
            <a:spLocks noGrp="1"/>
          </p:cNvSpPr>
          <p:nvPr>
            <p:ph type="sldNum" sz="quarter" idx="5"/>
          </p:nvPr>
        </p:nvSpPr>
        <p:spPr/>
        <p:txBody>
          <a:bodyPr/>
          <a:lstStyle/>
          <a:p>
            <a:fld id="{D202E056-4B66-3E46-83D2-AF627FADC9BB}" type="slidenum">
              <a:rPr lang="en-US" smtClean="0"/>
              <a:t>6</a:t>
            </a:fld>
            <a:endParaRPr lang="en-US"/>
          </a:p>
        </p:txBody>
      </p:sp>
    </p:spTree>
    <p:extLst>
      <p:ext uri="{BB962C8B-B14F-4D97-AF65-F5344CB8AC3E}">
        <p14:creationId xmlns:p14="http://schemas.microsoft.com/office/powerpoint/2010/main" val="457064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i="1" dirty="0">
                <a:effectLst/>
                <a:latin typeface="Times New Roman" panose="02020603050405020304" pitchFamily="18" charset="0"/>
                <a:ea typeface="Times New Roman" panose="02020603050405020304" pitchFamily="18" charset="0"/>
              </a:rPr>
              <a:t>Encanto</a:t>
            </a:r>
            <a:r>
              <a:rPr lang="en-US" sz="1800" dirty="0">
                <a:effectLst/>
                <a:latin typeface="Times New Roman" panose="02020603050405020304" pitchFamily="18" charset="0"/>
                <a:ea typeface="Times New Roman" panose="02020603050405020304" pitchFamily="18" charset="0"/>
              </a:rPr>
              <a:t> (2021) offers a demonstration of structural family theory, with clearly defined, but problematic, hierarchies, subsystems, and cross-generational alliances. Abuela’s trauma-based leadership creates rigidity, which negatively impacts open communication and emotional expression (Eads, 2023). Characters like Bruno and Mirabel reveal how unspoken rules and enmeshments can lead to scapegoating and emotional cutoff (</a:t>
            </a:r>
            <a:r>
              <a:rPr lang="en-US" sz="1800" dirty="0" err="1">
                <a:effectLst/>
                <a:latin typeface="Times New Roman" panose="02020603050405020304" pitchFamily="18" charset="0"/>
                <a:ea typeface="Times New Roman" panose="02020603050405020304" pitchFamily="18" charset="0"/>
              </a:rPr>
              <a:t>Gehart</a:t>
            </a:r>
            <a:r>
              <a:rPr lang="en-US" sz="1800" dirty="0">
                <a:effectLst/>
                <a:latin typeface="Times New Roman" panose="02020603050405020304" pitchFamily="18" charset="0"/>
                <a:ea typeface="Times New Roman" panose="02020603050405020304" pitchFamily="18" charset="0"/>
              </a:rPr>
              <a:t>, 2024). Structural therapy would focus on loosening those rigid roles, strengthening appropriate subsystems, and fostering individual identity within the family. Therapy with such families must integrate cultural values and spiritual beliefs to ensure that the interventions are respectful and holistic. </a:t>
            </a:r>
            <a:r>
              <a:rPr lang="en-US" sz="1800" i="0" dirty="0">
                <a:effectLst/>
                <a:latin typeface="Times New Roman" panose="02020603050405020304" pitchFamily="18" charset="0"/>
                <a:ea typeface="Times New Roman" panose="02020603050405020304" pitchFamily="18" charset="0"/>
              </a:rPr>
              <a:t>This movie</a:t>
            </a:r>
            <a:r>
              <a:rPr lang="en-US" sz="1800" dirty="0">
                <a:effectLst/>
                <a:latin typeface="Times New Roman" panose="02020603050405020304" pitchFamily="18" charset="0"/>
                <a:ea typeface="Times New Roman" panose="02020603050405020304" pitchFamily="18" charset="0"/>
              </a:rPr>
              <a:t> reminds us that healing begins when a system demonstrates vulnerability, shifts power dynamics, and allows each member to be seen and heard. These insights are important for counselors to understand when supporting multigenerational families from diverse backgrounds.</a:t>
            </a:r>
          </a:p>
          <a:p>
            <a:endParaRPr lang="en-US" dirty="0"/>
          </a:p>
        </p:txBody>
      </p:sp>
      <p:sp>
        <p:nvSpPr>
          <p:cNvPr id="4" name="Slide Number Placeholder 3"/>
          <p:cNvSpPr>
            <a:spLocks noGrp="1"/>
          </p:cNvSpPr>
          <p:nvPr>
            <p:ph type="sldNum" sz="quarter" idx="5"/>
          </p:nvPr>
        </p:nvSpPr>
        <p:spPr/>
        <p:txBody>
          <a:bodyPr/>
          <a:lstStyle/>
          <a:p>
            <a:fld id="{D202E056-4B66-3E46-83D2-AF627FADC9BB}" type="slidenum">
              <a:rPr lang="en-US" smtClean="0"/>
              <a:t>7</a:t>
            </a:fld>
            <a:endParaRPr lang="en-US"/>
          </a:p>
        </p:txBody>
      </p:sp>
    </p:spTree>
    <p:extLst>
      <p:ext uri="{BB962C8B-B14F-4D97-AF65-F5344CB8AC3E}">
        <p14:creationId xmlns:p14="http://schemas.microsoft.com/office/powerpoint/2010/main" val="34962920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 are references used for today’s presentation. Thank you. </a:t>
            </a:r>
          </a:p>
        </p:txBody>
      </p:sp>
      <p:sp>
        <p:nvSpPr>
          <p:cNvPr id="4" name="Slide Number Placeholder 3"/>
          <p:cNvSpPr>
            <a:spLocks noGrp="1"/>
          </p:cNvSpPr>
          <p:nvPr>
            <p:ph type="sldNum" sz="quarter" idx="5"/>
          </p:nvPr>
        </p:nvSpPr>
        <p:spPr/>
        <p:txBody>
          <a:bodyPr/>
          <a:lstStyle/>
          <a:p>
            <a:fld id="{D202E056-4B66-3E46-83D2-AF627FADC9BB}" type="slidenum">
              <a:rPr lang="en-US" smtClean="0"/>
              <a:t>8</a:t>
            </a:fld>
            <a:endParaRPr lang="en-US"/>
          </a:p>
        </p:txBody>
      </p:sp>
    </p:spTree>
    <p:extLst>
      <p:ext uri="{BB962C8B-B14F-4D97-AF65-F5344CB8AC3E}">
        <p14:creationId xmlns:p14="http://schemas.microsoft.com/office/powerpoint/2010/main" val="1908363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4/14/25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4/14/25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4/14/25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4/14/25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4/14/25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4/14/25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4/14/25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4/14/25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4/14/25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4/14/25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4/14/25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4/14/25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doi.org/10.1002/anzf.1531"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doi.org/10.1007/978-3-319-49425-8_280" TargetMode="External"/><Relationship Id="rId4" Type="http://schemas.openxmlformats.org/officeDocument/2006/relationships/hyperlink" Target="https://doi.org/10.1002/ijop.1312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9EF65-326F-5A41-8A71-284874D6C84F}"/>
              </a:ext>
            </a:extLst>
          </p:cNvPr>
          <p:cNvSpPr>
            <a:spLocks noGrp="1"/>
          </p:cNvSpPr>
          <p:nvPr>
            <p:ph type="ctrTitle"/>
          </p:nvPr>
        </p:nvSpPr>
        <p:spPr/>
        <p:txBody>
          <a:bodyPr/>
          <a:lstStyle/>
          <a:p>
            <a:r>
              <a:rPr lang="en-US" sz="6000" dirty="0">
                <a:latin typeface="Times New Roman" panose="02020603050405020304" pitchFamily="18" charset="0"/>
                <a:cs typeface="Times New Roman" panose="02020603050405020304" pitchFamily="18" charset="0"/>
              </a:rPr>
              <a:t>Structural family theory analysis of </a:t>
            </a:r>
            <a:r>
              <a:rPr lang="en-US" sz="6000" dirty="0" err="1">
                <a:latin typeface="Times New Roman" panose="02020603050405020304" pitchFamily="18" charset="0"/>
                <a:cs typeface="Times New Roman" panose="02020603050405020304" pitchFamily="18" charset="0"/>
              </a:rPr>
              <a:t>encanto</a:t>
            </a:r>
            <a:endParaRPr lang="en-US" sz="60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3C97981E-9ABF-EB42-9F71-4FE77477BD58}"/>
              </a:ext>
            </a:extLst>
          </p:cNvPr>
          <p:cNvSpPr>
            <a:spLocks noGrp="1"/>
          </p:cNvSpPr>
          <p:nvPr>
            <p:ph type="subTitle" idx="1"/>
          </p:nvPr>
        </p:nvSpPr>
        <p:spPr/>
        <p:txBody>
          <a:bodyPr>
            <a:normAutofit fontScale="70000" lnSpcReduction="20000"/>
          </a:bodyPr>
          <a:lstStyle/>
          <a:p>
            <a:r>
              <a:rPr lang="en-US" dirty="0">
                <a:latin typeface="Times New Roman" panose="02020603050405020304" pitchFamily="18" charset="0"/>
                <a:cs typeface="Times New Roman" panose="02020603050405020304" pitchFamily="18" charset="0"/>
              </a:rPr>
              <a:t>Kaylee Andersen</a:t>
            </a:r>
          </a:p>
          <a:p>
            <a:r>
              <a:rPr lang="en-US" dirty="0">
                <a:latin typeface="Times New Roman" panose="02020603050405020304" pitchFamily="18" charset="0"/>
                <a:cs typeface="Times New Roman" panose="02020603050405020304" pitchFamily="18" charset="0"/>
              </a:rPr>
              <a:t>CNL 521: Counseling Couples and Families</a:t>
            </a:r>
          </a:p>
          <a:p>
            <a:r>
              <a:rPr lang="en-US" dirty="0">
                <a:latin typeface="Times New Roman" panose="02020603050405020304" pitchFamily="18" charset="0"/>
                <a:cs typeface="Times New Roman" panose="02020603050405020304" pitchFamily="18" charset="0"/>
              </a:rPr>
              <a:t>Dr. Daniel Reyes</a:t>
            </a:r>
          </a:p>
          <a:p>
            <a:r>
              <a:rPr lang="en-US" dirty="0">
                <a:latin typeface="Times New Roman" panose="02020603050405020304" pitchFamily="18" charset="0"/>
                <a:cs typeface="Times New Roman" panose="02020603050405020304" pitchFamily="18" charset="0"/>
              </a:rPr>
              <a:t>April 23, 2025</a:t>
            </a:r>
          </a:p>
        </p:txBody>
      </p:sp>
    </p:spTree>
    <p:extLst>
      <p:ext uri="{BB962C8B-B14F-4D97-AF65-F5344CB8AC3E}">
        <p14:creationId xmlns:p14="http://schemas.microsoft.com/office/powerpoint/2010/main" val="2583939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73705-C43F-044E-B808-2FD89110F492}"/>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Movie Overview</a:t>
            </a:r>
          </a:p>
        </p:txBody>
      </p:sp>
      <p:sp>
        <p:nvSpPr>
          <p:cNvPr id="3" name="Content Placeholder 2">
            <a:extLst>
              <a:ext uri="{FF2B5EF4-FFF2-40B4-BE49-F238E27FC236}">
                <a16:creationId xmlns:a16="http://schemas.microsoft.com/office/drawing/2014/main" id="{F7C0CD46-E576-A44F-9756-BA2A0C9081DC}"/>
              </a:ext>
            </a:extLst>
          </p:cNvPr>
          <p:cNvSpPr>
            <a:spLocks noGrp="1"/>
          </p:cNvSpPr>
          <p:nvPr>
            <p:ph sz="half" idx="1"/>
          </p:nvPr>
        </p:nvSpPr>
        <p:spPr/>
        <p:txBody>
          <a:bodyPr/>
          <a:lstStyle/>
          <a:p>
            <a:r>
              <a:rPr lang="en-US" sz="2200" dirty="0">
                <a:latin typeface="Times New Roman" panose="02020603050405020304" pitchFamily="18" charset="0"/>
                <a:cs typeface="Times New Roman" panose="02020603050405020304" pitchFamily="18" charset="0"/>
              </a:rPr>
              <a:t>Title: </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Encanto (Disney, 2021)</a:t>
            </a:r>
          </a:p>
          <a:p>
            <a:r>
              <a:rPr lang="en-US" sz="2200" dirty="0">
                <a:latin typeface="Times New Roman" panose="02020603050405020304" pitchFamily="18" charset="0"/>
                <a:cs typeface="Times New Roman" panose="02020603050405020304" pitchFamily="18" charset="0"/>
              </a:rPr>
              <a:t>Main characters:</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Mirabel, Abuela Alma, Isabela, Luisa, Bruno</a:t>
            </a:r>
          </a:p>
          <a:p>
            <a:r>
              <a:rPr lang="en-US" sz="2200" dirty="0">
                <a:latin typeface="Times New Roman" panose="02020603050405020304" pitchFamily="18" charset="0"/>
                <a:cs typeface="Times New Roman" panose="02020603050405020304" pitchFamily="18" charset="0"/>
              </a:rPr>
              <a:t>Plot:</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A magical family struggling with expectations, loss, and identity</a:t>
            </a:r>
          </a:p>
        </p:txBody>
      </p:sp>
      <p:sp>
        <p:nvSpPr>
          <p:cNvPr id="4" name="Content Placeholder 3">
            <a:extLst>
              <a:ext uri="{FF2B5EF4-FFF2-40B4-BE49-F238E27FC236}">
                <a16:creationId xmlns:a16="http://schemas.microsoft.com/office/drawing/2014/main" id="{71D38599-54D8-D347-A16A-D48614BEC063}"/>
              </a:ext>
            </a:extLst>
          </p:cNvPr>
          <p:cNvSpPr>
            <a:spLocks noGrp="1"/>
          </p:cNvSpPr>
          <p:nvPr>
            <p:ph sz="half" idx="2"/>
          </p:nvPr>
        </p:nvSpPr>
        <p:spPr/>
        <p:txBody>
          <a:bodyPr/>
          <a:lstStyle/>
          <a:p>
            <a:r>
              <a:rPr lang="en-US" sz="2200" dirty="0">
                <a:latin typeface="Times New Roman" panose="02020603050405020304" pitchFamily="18" charset="0"/>
                <a:cs typeface="Times New Roman" panose="02020603050405020304" pitchFamily="18" charset="0"/>
              </a:rPr>
              <a:t>Magic begins to fade, exposing the family’s emotional cracks</a:t>
            </a:r>
          </a:p>
          <a:p>
            <a:r>
              <a:rPr lang="en-US" sz="2200" dirty="0">
                <a:latin typeface="Times New Roman" panose="02020603050405020304" pitchFamily="18" charset="0"/>
                <a:cs typeface="Times New Roman" panose="02020603050405020304" pitchFamily="18" charset="0"/>
              </a:rPr>
              <a:t>Central theme:</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Identity, acceptance, and emotional healing</a:t>
            </a:r>
          </a:p>
        </p:txBody>
      </p:sp>
    </p:spTree>
    <p:extLst>
      <p:ext uri="{BB962C8B-B14F-4D97-AF65-F5344CB8AC3E}">
        <p14:creationId xmlns:p14="http://schemas.microsoft.com/office/powerpoint/2010/main" val="3448302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362DFFC-4DCC-48EE-B781-94D04B95F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6"/>
            <a:ext cx="5303520"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FB970D58-7F03-C04C-A64B-19EAB1E68CD8}"/>
              </a:ext>
            </a:extLst>
          </p:cNvPr>
          <p:cNvSpPr>
            <a:spLocks noGrp="1"/>
          </p:cNvSpPr>
          <p:nvPr>
            <p:ph type="title"/>
          </p:nvPr>
        </p:nvSpPr>
        <p:spPr>
          <a:xfrm>
            <a:off x="640081" y="791570"/>
            <a:ext cx="4018839" cy="5262390"/>
          </a:xfrm>
        </p:spPr>
        <p:txBody>
          <a:bodyPr anchor="ctr">
            <a:normAutofit/>
          </a:bodyPr>
          <a:lstStyle/>
          <a:p>
            <a:pPr algn="r"/>
            <a:r>
              <a:rPr lang="en-US" sz="5400">
                <a:solidFill>
                  <a:schemeClr val="bg2"/>
                </a:solidFill>
                <a:latin typeface="Times New Roman" panose="02020603050405020304" pitchFamily="18" charset="0"/>
                <a:cs typeface="Times New Roman" panose="02020603050405020304" pitchFamily="18" charset="0"/>
              </a:rPr>
              <a:t>Cultural Diversity and Spiritual Roots</a:t>
            </a:r>
          </a:p>
        </p:txBody>
      </p:sp>
      <p:sp>
        <p:nvSpPr>
          <p:cNvPr id="10" name="Rectangle 9">
            <a:extLst>
              <a:ext uri="{FF2B5EF4-FFF2-40B4-BE49-F238E27FC236}">
                <a16:creationId xmlns:a16="http://schemas.microsoft.com/office/drawing/2014/main" id="{18B8B265-E68C-4B64-9238-781F0102C5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520" y="376"/>
            <a:ext cx="22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22042049-F9BD-F14F-9D00-252207D0DBB8}"/>
              </a:ext>
            </a:extLst>
          </p:cNvPr>
          <p:cNvSpPr>
            <a:spLocks noGrp="1"/>
          </p:cNvSpPr>
          <p:nvPr>
            <p:ph idx="1"/>
          </p:nvPr>
        </p:nvSpPr>
        <p:spPr>
          <a:xfrm>
            <a:off x="6176720" y="791570"/>
            <a:ext cx="4892308" cy="5262390"/>
          </a:xfrm>
        </p:spPr>
        <p:txBody>
          <a:bodyPr anchor="ctr">
            <a:normAutofit/>
          </a:bodyPr>
          <a:lstStyle/>
          <a:p>
            <a:r>
              <a:rPr lang="en-US" sz="1800" dirty="0">
                <a:latin typeface="Times New Roman" panose="02020603050405020304" pitchFamily="18" charset="0"/>
                <a:cs typeface="Times New Roman" panose="02020603050405020304" pitchFamily="18" charset="0"/>
              </a:rPr>
              <a:t>Strong cultural identity (Giunta et al., 2024):</a:t>
            </a:r>
          </a:p>
          <a:p>
            <a:pPr>
              <a:buFont typeface="Courier New" panose="02070309020205020404" pitchFamily="49" charset="0"/>
              <a:buChar char="o"/>
            </a:pPr>
            <a:r>
              <a:rPr lang="en-US" sz="1800" dirty="0">
                <a:latin typeface="Times New Roman" panose="02020603050405020304" pitchFamily="18" charset="0"/>
                <a:cs typeface="Times New Roman" panose="02020603050405020304" pitchFamily="18" charset="0"/>
              </a:rPr>
              <a:t>Colombian traditions, values, music</a:t>
            </a:r>
          </a:p>
          <a:p>
            <a:r>
              <a:rPr lang="en-US" sz="1800" dirty="0">
                <a:latin typeface="Times New Roman" panose="02020603050405020304" pitchFamily="18" charset="0"/>
                <a:cs typeface="Times New Roman" panose="02020603050405020304" pitchFamily="18" charset="0"/>
              </a:rPr>
              <a:t>Emphasis on collectivism and interdependence</a:t>
            </a:r>
          </a:p>
          <a:p>
            <a:r>
              <a:rPr lang="en-US" sz="1800" dirty="0">
                <a:latin typeface="Times New Roman" panose="02020603050405020304" pitchFamily="18" charset="0"/>
                <a:cs typeface="Times New Roman" panose="02020603050405020304" pitchFamily="18" charset="0"/>
              </a:rPr>
              <a:t>Spiritual symbolism through magical realism</a:t>
            </a:r>
          </a:p>
          <a:p>
            <a:r>
              <a:rPr lang="en-US" sz="1800" dirty="0">
                <a:latin typeface="Times New Roman" panose="02020603050405020304" pitchFamily="18" charset="0"/>
                <a:cs typeface="Times New Roman" panose="02020603050405020304" pitchFamily="18" charset="0"/>
              </a:rPr>
              <a:t>Resilience and generational strength tied to spirituality</a:t>
            </a:r>
          </a:p>
          <a:p>
            <a:r>
              <a:rPr lang="en-US" sz="1800" dirty="0">
                <a:latin typeface="Times New Roman" panose="02020603050405020304" pitchFamily="18" charset="0"/>
                <a:cs typeface="Times New Roman" panose="02020603050405020304" pitchFamily="18" charset="0"/>
              </a:rPr>
              <a:t>Spiritual loss parallels emotional dysfunction </a:t>
            </a:r>
          </a:p>
        </p:txBody>
      </p:sp>
    </p:spTree>
    <p:extLst>
      <p:ext uri="{BB962C8B-B14F-4D97-AF65-F5344CB8AC3E}">
        <p14:creationId xmlns:p14="http://schemas.microsoft.com/office/powerpoint/2010/main" val="3102526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812C54-7AEF-4ABB-826E-221F51CB0F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06AC98-4D42-7340-8DF3-46FA8F14FD63}"/>
              </a:ext>
            </a:extLst>
          </p:cNvPr>
          <p:cNvSpPr>
            <a:spLocks noGrp="1"/>
          </p:cNvSpPr>
          <p:nvPr>
            <p:ph type="title"/>
          </p:nvPr>
        </p:nvSpPr>
        <p:spPr>
          <a:xfrm>
            <a:off x="3363864" y="685800"/>
            <a:ext cx="7705164" cy="1485900"/>
          </a:xfrm>
        </p:spPr>
        <p:txBody>
          <a:bodyPr>
            <a:normAutofit/>
          </a:bodyPr>
          <a:lstStyle/>
          <a:p>
            <a:r>
              <a:rPr lang="en-US">
                <a:latin typeface="Times New Roman" panose="02020603050405020304" pitchFamily="18" charset="0"/>
                <a:cs typeface="Times New Roman" panose="02020603050405020304" pitchFamily="18" charset="0"/>
              </a:rPr>
              <a:t>Subsystems in the Madrigal Family</a:t>
            </a:r>
          </a:p>
        </p:txBody>
      </p:sp>
      <p:sp>
        <p:nvSpPr>
          <p:cNvPr id="10" name="Rectangle 9">
            <a:extLst>
              <a:ext uri="{FF2B5EF4-FFF2-40B4-BE49-F238E27FC236}">
                <a16:creationId xmlns:a16="http://schemas.microsoft.com/office/drawing/2014/main" id="{891F40E4-8A76-44CF-91EC-9073673526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76"/>
            <a:ext cx="304441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72171013-D973-4187-9CF2-EE098EEF81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81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5658F36E-D8DE-D949-89F4-0D204354A4F2}"/>
              </a:ext>
            </a:extLst>
          </p:cNvPr>
          <p:cNvSpPr>
            <a:spLocks noGrp="1"/>
          </p:cNvSpPr>
          <p:nvPr>
            <p:ph idx="1"/>
          </p:nvPr>
        </p:nvSpPr>
        <p:spPr>
          <a:xfrm>
            <a:off x="3363864" y="2286000"/>
            <a:ext cx="7705164" cy="3581400"/>
          </a:xfrm>
        </p:spPr>
        <p:txBody>
          <a:bodyPr>
            <a:normAutofit/>
          </a:bodyPr>
          <a:lstStyle/>
          <a:p>
            <a:r>
              <a:rPr lang="en-US" dirty="0">
                <a:latin typeface="Times New Roman" panose="02020603050405020304" pitchFamily="18" charset="0"/>
                <a:cs typeface="Times New Roman" panose="02020603050405020304" pitchFamily="18" charset="0"/>
              </a:rPr>
              <a:t>Sibling subsystem (Bush et al., 2021):</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Mirabel, Isabela, Luisa</a:t>
            </a:r>
          </a:p>
          <a:p>
            <a:r>
              <a:rPr lang="en-US" dirty="0">
                <a:latin typeface="Times New Roman" panose="02020603050405020304" pitchFamily="18" charset="0"/>
                <a:cs typeface="Times New Roman" panose="02020603050405020304" pitchFamily="18" charset="0"/>
              </a:rPr>
              <a:t>Parental figure:</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Abuela as matriarch</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Maribel’s parents are passive</a:t>
            </a:r>
          </a:p>
          <a:p>
            <a:r>
              <a:rPr lang="en-US" dirty="0">
                <a:latin typeface="Times New Roman" panose="02020603050405020304" pitchFamily="18" charset="0"/>
                <a:cs typeface="Times New Roman" panose="02020603050405020304" pitchFamily="18" charset="0"/>
              </a:rPr>
              <a:t>Subsystems overlap and diminish generational boundaries (</a:t>
            </a:r>
            <a:r>
              <a:rPr lang="en-US" dirty="0" err="1">
                <a:latin typeface="Times New Roman" panose="02020603050405020304" pitchFamily="18" charset="0"/>
                <a:cs typeface="Times New Roman" panose="02020603050405020304" pitchFamily="18" charset="0"/>
              </a:rPr>
              <a:t>Gehart</a:t>
            </a:r>
            <a:r>
              <a:rPr lang="en-US" dirty="0">
                <a:latin typeface="Times New Roman" panose="02020603050405020304" pitchFamily="18" charset="0"/>
                <a:cs typeface="Times New Roman" panose="02020603050405020304" pitchFamily="18" charset="0"/>
              </a:rPr>
              <a:t>, 2024)</a:t>
            </a:r>
          </a:p>
          <a:p>
            <a:r>
              <a:rPr lang="en-US" dirty="0">
                <a:latin typeface="Times New Roman" panose="02020603050405020304" pitchFamily="18" charset="0"/>
                <a:cs typeface="Times New Roman" panose="02020603050405020304" pitchFamily="18" charset="0"/>
              </a:rPr>
              <a:t>Children expected to serve the family through their gifts</a:t>
            </a:r>
          </a:p>
        </p:txBody>
      </p:sp>
    </p:spTree>
    <p:extLst>
      <p:ext uri="{BB962C8B-B14F-4D97-AF65-F5344CB8AC3E}">
        <p14:creationId xmlns:p14="http://schemas.microsoft.com/office/powerpoint/2010/main" val="2778869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1665A6-74DB-4F44-A6EF-F01205E871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8C01783-FD39-5442-A67E-035F31F3D540}"/>
              </a:ext>
            </a:extLst>
          </p:cNvPr>
          <p:cNvSpPr>
            <a:spLocks noGrp="1"/>
          </p:cNvSpPr>
          <p:nvPr>
            <p:ph type="title"/>
          </p:nvPr>
        </p:nvSpPr>
        <p:spPr>
          <a:xfrm>
            <a:off x="643467" y="685800"/>
            <a:ext cx="10905066" cy="1485900"/>
          </a:xfrm>
          <a:noFill/>
        </p:spPr>
        <p:txBody>
          <a:bodyPr>
            <a:normAutofit/>
          </a:bodyPr>
          <a:lstStyle/>
          <a:p>
            <a:pPr algn="ctr"/>
            <a:r>
              <a:rPr lang="en-US">
                <a:latin typeface="Times New Roman" panose="02020603050405020304" pitchFamily="18" charset="0"/>
                <a:cs typeface="Times New Roman" panose="02020603050405020304" pitchFamily="18" charset="0"/>
              </a:rPr>
              <a:t>Intergenerational Roles and Alliances</a:t>
            </a:r>
            <a:endParaRPr lang="en-US" dirty="0">
              <a:latin typeface="Times New Roman" panose="02020603050405020304" pitchFamily="18" charset="0"/>
              <a:cs typeface="Times New Roman" panose="02020603050405020304" pitchFamily="18" charset="0"/>
            </a:endParaRPr>
          </a:p>
        </p:txBody>
      </p:sp>
      <p:graphicFrame>
        <p:nvGraphicFramePr>
          <p:cNvPr id="7" name="Content Placeholder 2">
            <a:extLst>
              <a:ext uri="{FF2B5EF4-FFF2-40B4-BE49-F238E27FC236}">
                <a16:creationId xmlns:a16="http://schemas.microsoft.com/office/drawing/2014/main" id="{83DA3738-5EEE-F70F-EAB9-161D0CB16222}"/>
              </a:ext>
            </a:extLst>
          </p:cNvPr>
          <p:cNvGraphicFramePr>
            <a:graphicFrameLocks noGrp="1"/>
          </p:cNvGraphicFramePr>
          <p:nvPr>
            <p:ph idx="1"/>
            <p:extLst>
              <p:ext uri="{D42A27DB-BD31-4B8C-83A1-F6EECF244321}">
                <p14:modId xmlns:p14="http://schemas.microsoft.com/office/powerpoint/2010/main" val="1819111504"/>
              </p:ext>
            </p:extLst>
          </p:nvPr>
        </p:nvGraphicFramePr>
        <p:xfrm>
          <a:off x="1122972" y="2286000"/>
          <a:ext cx="9946056"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57563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1665A6-74DB-4F44-A6EF-F01205E871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C6429E-86CB-A144-8782-0C3ACF136953}"/>
              </a:ext>
            </a:extLst>
          </p:cNvPr>
          <p:cNvSpPr>
            <a:spLocks noGrp="1"/>
          </p:cNvSpPr>
          <p:nvPr>
            <p:ph type="title"/>
          </p:nvPr>
        </p:nvSpPr>
        <p:spPr>
          <a:xfrm>
            <a:off x="643467" y="685800"/>
            <a:ext cx="10905066" cy="1485900"/>
          </a:xfrm>
          <a:noFill/>
        </p:spPr>
        <p:txBody>
          <a:bodyPr>
            <a:normAutofit/>
          </a:bodyPr>
          <a:lstStyle/>
          <a:p>
            <a:pPr algn="ctr"/>
            <a:r>
              <a:rPr lang="en-US" dirty="0">
                <a:latin typeface="Times New Roman" panose="02020603050405020304" pitchFamily="18" charset="0"/>
                <a:cs typeface="Times New Roman" panose="02020603050405020304" pitchFamily="18" charset="0"/>
              </a:rPr>
              <a:t>Family Hierarchy and Authority</a:t>
            </a:r>
          </a:p>
        </p:txBody>
      </p:sp>
      <p:graphicFrame>
        <p:nvGraphicFramePr>
          <p:cNvPr id="5" name="Content Placeholder 2">
            <a:extLst>
              <a:ext uri="{FF2B5EF4-FFF2-40B4-BE49-F238E27FC236}">
                <a16:creationId xmlns:a16="http://schemas.microsoft.com/office/drawing/2014/main" id="{E9505D7D-82A0-2A36-A469-0E1CDECE1811}"/>
              </a:ext>
            </a:extLst>
          </p:cNvPr>
          <p:cNvGraphicFramePr>
            <a:graphicFrameLocks noGrp="1"/>
          </p:cNvGraphicFramePr>
          <p:nvPr>
            <p:ph idx="1"/>
            <p:extLst>
              <p:ext uri="{D42A27DB-BD31-4B8C-83A1-F6EECF244321}">
                <p14:modId xmlns:p14="http://schemas.microsoft.com/office/powerpoint/2010/main" val="1322652420"/>
              </p:ext>
            </p:extLst>
          </p:nvPr>
        </p:nvGraphicFramePr>
        <p:xfrm>
          <a:off x="1122972" y="2286000"/>
          <a:ext cx="9946056"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36764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362DFFC-4DCC-48EE-B781-94D04B95F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6"/>
            <a:ext cx="5303520"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9771375-DA18-F343-B417-98D0EDD8057D}"/>
              </a:ext>
            </a:extLst>
          </p:cNvPr>
          <p:cNvSpPr>
            <a:spLocks noGrp="1"/>
          </p:cNvSpPr>
          <p:nvPr>
            <p:ph type="title"/>
          </p:nvPr>
        </p:nvSpPr>
        <p:spPr>
          <a:xfrm>
            <a:off x="640081" y="791570"/>
            <a:ext cx="4018839" cy="5262390"/>
          </a:xfrm>
        </p:spPr>
        <p:txBody>
          <a:bodyPr anchor="ctr">
            <a:normAutofit/>
          </a:bodyPr>
          <a:lstStyle/>
          <a:p>
            <a:pPr algn="r"/>
            <a:r>
              <a:rPr lang="en-US" sz="5400">
                <a:solidFill>
                  <a:schemeClr val="bg2"/>
                </a:solidFill>
                <a:latin typeface="Times New Roman" panose="02020603050405020304" pitchFamily="18" charset="0"/>
                <a:cs typeface="Times New Roman" panose="02020603050405020304" pitchFamily="18" charset="0"/>
              </a:rPr>
              <a:t>Conclusion</a:t>
            </a:r>
          </a:p>
        </p:txBody>
      </p:sp>
      <p:sp>
        <p:nvSpPr>
          <p:cNvPr id="10" name="Rectangle 9">
            <a:extLst>
              <a:ext uri="{FF2B5EF4-FFF2-40B4-BE49-F238E27FC236}">
                <a16:creationId xmlns:a16="http://schemas.microsoft.com/office/drawing/2014/main" id="{18B8B265-E68C-4B64-9238-781F0102C5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520" y="376"/>
            <a:ext cx="22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D0AAADBC-B081-6047-9056-7E3811216EA3}"/>
              </a:ext>
            </a:extLst>
          </p:cNvPr>
          <p:cNvSpPr>
            <a:spLocks noGrp="1"/>
          </p:cNvSpPr>
          <p:nvPr>
            <p:ph idx="1"/>
          </p:nvPr>
        </p:nvSpPr>
        <p:spPr>
          <a:xfrm>
            <a:off x="6176720" y="791570"/>
            <a:ext cx="4892308" cy="5262390"/>
          </a:xfrm>
        </p:spPr>
        <p:txBody>
          <a:bodyPr anchor="ctr">
            <a:normAutofit/>
          </a:bodyPr>
          <a:lstStyle/>
          <a:p>
            <a:r>
              <a:rPr lang="en-US" sz="1800" dirty="0">
                <a:latin typeface="Times New Roman" panose="02020603050405020304" pitchFamily="18" charset="0"/>
                <a:cs typeface="Times New Roman" panose="02020603050405020304" pitchFamily="18" charset="0"/>
              </a:rPr>
              <a:t>Encanto portrays structural imbalances rooted in trauma (Bush et al., 2021)</a:t>
            </a:r>
          </a:p>
          <a:p>
            <a:r>
              <a:rPr lang="en-US" sz="1800" dirty="0">
                <a:latin typeface="Times New Roman" panose="02020603050405020304" pitchFamily="18" charset="0"/>
                <a:cs typeface="Times New Roman" panose="02020603050405020304" pitchFamily="18" charset="0"/>
              </a:rPr>
              <a:t>Structural family theory reveals dysfunction and resilience (Eads, 2023)</a:t>
            </a:r>
          </a:p>
          <a:p>
            <a:r>
              <a:rPr lang="en-US" sz="1800" dirty="0">
                <a:latin typeface="Times New Roman" panose="02020603050405020304" pitchFamily="18" charset="0"/>
                <a:cs typeface="Times New Roman" panose="02020603050405020304" pitchFamily="18" charset="0"/>
              </a:rPr>
              <a:t>Coalitions and rigid hierarchies disrupt healthy family functioning (</a:t>
            </a:r>
            <a:r>
              <a:rPr lang="en-US" sz="1800" dirty="0" err="1">
                <a:latin typeface="Times New Roman" panose="02020603050405020304" pitchFamily="18" charset="0"/>
                <a:cs typeface="Times New Roman" panose="02020603050405020304" pitchFamily="18" charset="0"/>
              </a:rPr>
              <a:t>Gehart</a:t>
            </a:r>
            <a:r>
              <a:rPr lang="en-US" sz="1800" dirty="0">
                <a:latin typeface="Times New Roman" panose="02020603050405020304" pitchFamily="18" charset="0"/>
                <a:cs typeface="Times New Roman" panose="02020603050405020304" pitchFamily="18" charset="0"/>
              </a:rPr>
              <a:t>, 2024)</a:t>
            </a:r>
          </a:p>
          <a:p>
            <a:r>
              <a:rPr lang="en-US" sz="1800" dirty="0">
                <a:latin typeface="Times New Roman" panose="02020603050405020304" pitchFamily="18" charset="0"/>
                <a:cs typeface="Times New Roman" panose="02020603050405020304" pitchFamily="18" charset="0"/>
              </a:rPr>
              <a:t>Healing occurs when hierarchy becomes more flexible</a:t>
            </a:r>
          </a:p>
          <a:p>
            <a:r>
              <a:rPr lang="en-US" sz="1800" dirty="0">
                <a:latin typeface="Times New Roman" panose="02020603050405020304" pitchFamily="18" charset="0"/>
                <a:cs typeface="Times New Roman" panose="02020603050405020304" pitchFamily="18" charset="0"/>
              </a:rPr>
              <a:t>Structural family therapy:</a:t>
            </a:r>
          </a:p>
          <a:p>
            <a:pPr>
              <a:buFont typeface="Courier New" panose="02070309020205020404" pitchFamily="49" charset="0"/>
              <a:buChar char="o"/>
            </a:pPr>
            <a:r>
              <a:rPr lang="en-US" sz="1800" dirty="0"/>
              <a:t>Can help family realign roles and boundaries</a:t>
            </a:r>
          </a:p>
          <a:p>
            <a:pPr>
              <a:buFont typeface="Courier New" panose="02070309020205020404" pitchFamily="49" charset="0"/>
              <a:buChar char="o"/>
            </a:pPr>
            <a:r>
              <a:rPr lang="en-US" sz="1800" dirty="0"/>
              <a:t>Can foster empowerment and support generational healing</a:t>
            </a:r>
          </a:p>
        </p:txBody>
      </p:sp>
    </p:spTree>
    <p:extLst>
      <p:ext uri="{BB962C8B-B14F-4D97-AF65-F5344CB8AC3E}">
        <p14:creationId xmlns:p14="http://schemas.microsoft.com/office/powerpoint/2010/main" val="3706520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7E2D6-C332-034D-B65C-CD0994C32B61}"/>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a:t>
            </a:r>
          </a:p>
        </p:txBody>
      </p:sp>
      <p:sp>
        <p:nvSpPr>
          <p:cNvPr id="3" name="Content Placeholder 2">
            <a:extLst>
              <a:ext uri="{FF2B5EF4-FFF2-40B4-BE49-F238E27FC236}">
                <a16:creationId xmlns:a16="http://schemas.microsoft.com/office/drawing/2014/main" id="{080FB87C-1EAF-5341-8D9A-4B521A739022}"/>
              </a:ext>
            </a:extLst>
          </p:cNvPr>
          <p:cNvSpPr>
            <a:spLocks noGrp="1"/>
          </p:cNvSpPr>
          <p:nvPr>
            <p:ph idx="1"/>
          </p:nvPr>
        </p:nvSpPr>
        <p:spPr/>
        <p:txBody>
          <a:bodyPr>
            <a:noAutofit/>
          </a:bodyPr>
          <a:lstStyle/>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Bush, B. (Producer), &amp; Howard, B., &amp; Castro Smith, C. (Directors). (2021). </a:t>
            </a:r>
            <a:r>
              <a:rPr lang="en-US" sz="1200" i="1" dirty="0">
                <a:effectLst/>
                <a:latin typeface="Times New Roman" panose="02020603050405020304" pitchFamily="18" charset="0"/>
                <a:ea typeface="Times New Roman" panose="02020603050405020304" pitchFamily="18" charset="0"/>
              </a:rPr>
              <a:t>Encanto</a:t>
            </a:r>
            <a:r>
              <a:rPr lang="en-US" sz="1200" dirty="0">
                <a:effectLst/>
                <a:latin typeface="Times New Roman" panose="02020603050405020304" pitchFamily="18" charset="0"/>
                <a:ea typeface="Times New Roman" panose="02020603050405020304" pitchFamily="18" charset="0"/>
              </a:rPr>
              <a:t> [Film]. Walt Disney Animation Studios.</a:t>
            </a: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Eads, R. (2023). Navigating post‐trauma realities in family systems: Applying social constructivism and systems theory to youth and family trauma. </a:t>
            </a:r>
            <a:r>
              <a:rPr lang="en-US" sz="1200" i="1" dirty="0">
                <a:effectLst/>
                <a:latin typeface="Times New Roman" panose="02020603050405020304" pitchFamily="18" charset="0"/>
                <a:ea typeface="Times New Roman" panose="02020603050405020304" pitchFamily="18" charset="0"/>
              </a:rPr>
              <a:t>Australian and New Zealand Journal of Family Therapy</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44</a:t>
            </a:r>
            <a:r>
              <a:rPr lang="en-US" sz="1200" dirty="0">
                <a:effectLst/>
                <a:latin typeface="Times New Roman" panose="02020603050405020304" pitchFamily="18" charset="0"/>
                <a:ea typeface="Times New Roman" panose="02020603050405020304" pitchFamily="18" charset="0"/>
              </a:rPr>
              <a:t>(2), 214–224. </a:t>
            </a:r>
            <a:r>
              <a:rPr lang="en-US" sz="1200" u="sng" dirty="0">
                <a:solidFill>
                  <a:srgbClr val="0563C1"/>
                </a:solidFill>
                <a:effectLst/>
                <a:latin typeface="Times New Roman" panose="02020603050405020304" pitchFamily="18" charset="0"/>
                <a:ea typeface="Times New Roman" panose="02020603050405020304" pitchFamily="18" charset="0"/>
                <a:hlinkClick r:id="rId3"/>
              </a:rPr>
              <a:t>https://doi.org/10.1002/anzf.1531</a:t>
            </a:r>
            <a:r>
              <a:rPr lang="en-US" sz="1200" dirty="0">
                <a:effectLst/>
                <a:latin typeface="Times New Roman" panose="02020603050405020304" pitchFamily="18" charset="0"/>
                <a:ea typeface="Times New Roman" panose="02020603050405020304" pitchFamily="18" charset="0"/>
              </a:rPr>
              <a:t> </a:t>
            </a:r>
          </a:p>
          <a:p>
            <a:pPr marL="360045" marR="0" indent="-360045">
              <a:lnSpc>
                <a:spcPct val="200000"/>
              </a:lnSpc>
              <a:spcBef>
                <a:spcPts val="0"/>
              </a:spcBef>
              <a:spcAft>
                <a:spcPts val="0"/>
              </a:spcAft>
            </a:pPr>
            <a:r>
              <a:rPr lang="en-US" sz="1200" dirty="0" err="1">
                <a:effectLst/>
                <a:latin typeface="Times New Roman" panose="02020603050405020304" pitchFamily="18" charset="0"/>
                <a:ea typeface="Times New Roman" panose="02020603050405020304" pitchFamily="18" charset="0"/>
              </a:rPr>
              <a:t>Gehart</a:t>
            </a:r>
            <a:r>
              <a:rPr lang="en-US" sz="1200" dirty="0">
                <a:effectLst/>
                <a:latin typeface="Times New Roman" panose="02020603050405020304" pitchFamily="18" charset="0"/>
                <a:ea typeface="Times New Roman" panose="02020603050405020304" pitchFamily="18" charset="0"/>
              </a:rPr>
              <a:t>, D. R. (2024). </a:t>
            </a:r>
            <a:r>
              <a:rPr lang="en-US" sz="1200" i="1" dirty="0">
                <a:effectLst/>
                <a:latin typeface="Times New Roman" panose="02020603050405020304" pitchFamily="18" charset="0"/>
                <a:ea typeface="Times New Roman" panose="02020603050405020304" pitchFamily="18" charset="0"/>
              </a:rPr>
              <a:t>Mastering competencies in family therapy: A practical approach to theories &amp; clinical case documentation</a:t>
            </a:r>
            <a:r>
              <a:rPr lang="en-US" sz="1200" dirty="0">
                <a:effectLst/>
                <a:latin typeface="Times New Roman" panose="02020603050405020304" pitchFamily="18" charset="0"/>
                <a:ea typeface="Times New Roman" panose="02020603050405020304" pitchFamily="18" charset="0"/>
              </a:rPr>
              <a:t> (4</a:t>
            </a:r>
            <a:r>
              <a:rPr lang="en-US" sz="1200" baseline="30000" dirty="0">
                <a:effectLst/>
                <a:latin typeface="Times New Roman" panose="02020603050405020304" pitchFamily="18" charset="0"/>
                <a:ea typeface="Times New Roman" panose="02020603050405020304" pitchFamily="18" charset="0"/>
              </a:rPr>
              <a:t>th</a:t>
            </a:r>
            <a:r>
              <a:rPr lang="en-US" sz="1200" dirty="0">
                <a:effectLst/>
                <a:latin typeface="Times New Roman" panose="02020603050405020304" pitchFamily="18" charset="0"/>
                <a:ea typeface="Times New Roman" panose="02020603050405020304" pitchFamily="18" charset="0"/>
              </a:rPr>
              <a:t> ed.). Cengage.</a:t>
            </a: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Giunta, L. D., Uribe-Tirado, L. M., &amp; Ruiz-Garcia, M. (2024). Cultural values, parenting and child adjustment in Colombia. </a:t>
            </a:r>
            <a:r>
              <a:rPr lang="en-US" sz="1200" i="1" dirty="0">
                <a:effectLst/>
                <a:latin typeface="Times New Roman" panose="02020603050405020304" pitchFamily="18" charset="0"/>
                <a:ea typeface="Times New Roman" panose="02020603050405020304" pitchFamily="18" charset="0"/>
              </a:rPr>
              <a:t>International Journal of Psychology</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59</a:t>
            </a:r>
            <a:r>
              <a:rPr lang="en-US" sz="1200" dirty="0">
                <a:effectLst/>
                <a:latin typeface="Times New Roman" panose="02020603050405020304" pitchFamily="18" charset="0"/>
                <a:ea typeface="Times New Roman" panose="02020603050405020304" pitchFamily="18" charset="0"/>
              </a:rPr>
              <a:t>(4), 578–587. </a:t>
            </a:r>
            <a:r>
              <a:rPr lang="en-US" sz="1200" u="sng" dirty="0">
                <a:solidFill>
                  <a:srgbClr val="0563C1"/>
                </a:solidFill>
                <a:effectLst/>
                <a:latin typeface="Times New Roman" panose="02020603050405020304" pitchFamily="18" charset="0"/>
                <a:ea typeface="Times New Roman" panose="02020603050405020304" pitchFamily="18" charset="0"/>
                <a:hlinkClick r:id="rId4"/>
              </a:rPr>
              <a:t>https://doi.org/10.1002/ijop.13120</a:t>
            </a:r>
            <a:r>
              <a:rPr lang="en-US" sz="1200" dirty="0">
                <a:effectLst/>
                <a:latin typeface="Times New Roman" panose="02020603050405020304" pitchFamily="18" charset="0"/>
                <a:ea typeface="Times New Roman" panose="02020603050405020304" pitchFamily="18" charset="0"/>
              </a:rPr>
              <a:t> </a:t>
            </a: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London, L. (2019). Hierarchy in family systems theory. </a:t>
            </a:r>
            <a:r>
              <a:rPr lang="en-US" sz="1200" i="1" dirty="0">
                <a:effectLst/>
                <a:latin typeface="Times New Roman" panose="02020603050405020304" pitchFamily="18" charset="0"/>
                <a:ea typeface="Times New Roman" panose="02020603050405020304" pitchFamily="18" charset="0"/>
              </a:rPr>
              <a:t>Encyclopedia of Couple and Family Therapy</a:t>
            </a:r>
            <a:r>
              <a:rPr lang="en-US" sz="1200" dirty="0">
                <a:effectLst/>
                <a:latin typeface="Times New Roman" panose="02020603050405020304" pitchFamily="18" charset="0"/>
                <a:ea typeface="Times New Roman" panose="02020603050405020304" pitchFamily="18" charset="0"/>
              </a:rPr>
              <a:t>, 1376–1378. </a:t>
            </a:r>
            <a:r>
              <a:rPr lang="en-US" sz="1200" u="sng" dirty="0">
                <a:solidFill>
                  <a:srgbClr val="0563C1"/>
                </a:solidFill>
                <a:effectLst/>
                <a:latin typeface="Times New Roman" panose="02020603050405020304" pitchFamily="18" charset="0"/>
                <a:ea typeface="Times New Roman" panose="02020603050405020304" pitchFamily="18" charset="0"/>
                <a:hlinkClick r:id="rId5"/>
              </a:rPr>
              <a:t>https://doi.org/10.1007/978-3-319-49425-8_280</a:t>
            </a:r>
            <a:r>
              <a:rPr lang="en-US" sz="1200" dirty="0">
                <a:effectLst/>
                <a:latin typeface="Times New Roman" panose="02020603050405020304" pitchFamily="18" charset="0"/>
                <a:ea typeface="Times New Roman" panose="02020603050405020304" pitchFamily="18" charset="0"/>
              </a:rPr>
              <a:t> </a:t>
            </a: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Nichols, M. P., &amp; Davis, S. D. (2020). </a:t>
            </a:r>
            <a:r>
              <a:rPr lang="en-US" sz="1200" i="1" dirty="0">
                <a:effectLst/>
                <a:latin typeface="Times New Roman" panose="02020603050405020304" pitchFamily="18" charset="0"/>
                <a:ea typeface="Times New Roman" panose="02020603050405020304" pitchFamily="18" charset="0"/>
              </a:rPr>
              <a:t>Family therapy: Concepts and methods</a:t>
            </a:r>
            <a:r>
              <a:rPr lang="en-US" sz="1200" dirty="0">
                <a:effectLst/>
                <a:latin typeface="Times New Roman" panose="02020603050405020304" pitchFamily="18" charset="0"/>
                <a:ea typeface="Times New Roman" panose="02020603050405020304" pitchFamily="18" charset="0"/>
              </a:rPr>
              <a:t> (12</a:t>
            </a:r>
            <a:r>
              <a:rPr lang="en-US" sz="1200" baseline="30000" dirty="0">
                <a:effectLst/>
                <a:latin typeface="Times New Roman" panose="02020603050405020304" pitchFamily="18" charset="0"/>
                <a:ea typeface="Times New Roman" panose="02020603050405020304" pitchFamily="18" charset="0"/>
              </a:rPr>
              <a:t>th</a:t>
            </a:r>
            <a:r>
              <a:rPr lang="en-US" sz="1200" dirty="0">
                <a:effectLst/>
                <a:latin typeface="Times New Roman" panose="02020603050405020304" pitchFamily="18" charset="0"/>
                <a:ea typeface="Times New Roman" panose="02020603050405020304" pitchFamily="18" charset="0"/>
              </a:rPr>
              <a:t> ed.). Pearson.</a:t>
            </a:r>
          </a:p>
        </p:txBody>
      </p:sp>
    </p:spTree>
    <p:extLst>
      <p:ext uri="{BB962C8B-B14F-4D97-AF65-F5344CB8AC3E}">
        <p14:creationId xmlns:p14="http://schemas.microsoft.com/office/powerpoint/2010/main" val="4198001971"/>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2635</TotalTime>
  <Words>1392</Words>
  <Application>Microsoft Macintosh PowerPoint</Application>
  <PresentationFormat>Widescreen</PresentationFormat>
  <Paragraphs>74</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Calibri</vt:lpstr>
      <vt:lpstr>Courier New</vt:lpstr>
      <vt:lpstr>Franklin Gothic Book</vt:lpstr>
      <vt:lpstr>Times New Roman</vt:lpstr>
      <vt:lpstr>Crop</vt:lpstr>
      <vt:lpstr>Structural family theory analysis of encanto</vt:lpstr>
      <vt:lpstr>Movie Overview</vt:lpstr>
      <vt:lpstr>Cultural Diversity and Spiritual Roots</vt:lpstr>
      <vt:lpstr>Subsystems in the Madrigal Family</vt:lpstr>
      <vt:lpstr>Intergenerational Roles and Alliances</vt:lpstr>
      <vt:lpstr>Family Hierarchy and Authority</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Structural family theory analysis of encanto</dc:title>
  <dc:creator>Microsoft Office User</dc:creator>
  <cp:lastModifiedBy>Microsoft Office User</cp:lastModifiedBy>
  <cp:revision>3</cp:revision>
  <dcterms:created xsi:type="dcterms:W3CDTF">2025-04-14T21:57:13Z</dcterms:created>
  <dcterms:modified xsi:type="dcterms:W3CDTF">2025-04-16T17:52:49Z</dcterms:modified>
</cp:coreProperties>
</file>